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 showGuides="1">
      <p:cViewPr varScale="1">
        <p:scale>
          <a:sx n="133" d="100"/>
          <a:sy n="133" d="100"/>
        </p:scale>
        <p:origin x="309" y="65"/>
      </p:cViewPr>
      <p:guideLst>
        <p:guide orient="horz" pos="1344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BA0C3-2A47-4A86-9D93-FDE8FC6B45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46A847-977F-472F-9385-B8797FAE77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6103EB-290E-4440-BD09-8C13BB87B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B35F3-C091-4595-A96B-EDE894F99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DE4E4-DF21-4FBE-A278-7F13858E8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45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55900-74EA-4879-A531-464C63CF1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46BB4D-1AA1-4674-8FEE-9C9D0D26C5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F76DA-5392-49F8-A956-1B2E236B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7B285-7E7E-4298-B0EC-DF908209B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488143-D67B-4073-BB9F-DDD5F85B4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968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BD0E84D-635E-4BC4-A7AD-1DD51BA150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9AFAD2-6A03-4956-8213-41A8ABEB2D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84959-DA0A-478C-9929-E18E076D5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41BE8C-9550-4F2C-BBAD-09A4AA97E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F73EF-9E69-4CD6-A809-FF01D8220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59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BBD8E-B5FD-4206-9770-4A3A12636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A9BA40-F3B5-4E54-8FA4-5C9516562C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BAB4A-49E8-4282-83D0-FF2717436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AEA27A-F0B5-435C-A7EA-C584EBC73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FB33F5-72FB-4C10-97AE-B90AE9B2C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503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9A234-7FD3-4CA1-AF94-DFC7B9397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BD14FB-1120-44B2-97BC-159B9930B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A0F0C-63ED-4ACA-B24F-F15B31C2D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3BC966-A384-44B5-9C98-9DF77FE40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DF5BB8-36AE-4C63-BC3B-39BE38E67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44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6E1C6-83FA-4EC7-9BEE-AD1D28A7D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5C5E34-18B5-427B-8814-6C2C33B3E7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2DE2EC-4E32-40E9-9105-D37BF0BFAF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4856D3-BDAB-43D6-99FE-030AE9D38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463057-1FA1-42F9-96B7-3873861D5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9D578-C707-4096-A10C-F5AA5DCC5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014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D5C86-DD0A-4E2B-A712-955EC5204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14DFE3-7162-463A-BC23-C9DC36737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D48DEB-BFF7-4EFC-ADF8-4EFE7F80B9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03115B-4A12-47AB-9D5D-4AC5F17EEB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C7AD4B-7F1C-4672-B23B-A986CEFF0D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66BA61-60BD-43E1-9F59-09C780A15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3CDF6A-8068-4D2F-B34D-A71F9DEC7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08FB9F-84E5-4ABF-B29E-96879D333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243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5BEDB-9042-44EF-B601-28AA76655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A24291-D0E7-47BD-93B0-2E6C34DD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7FB0A0-9B53-42CE-9C39-3AAEA7FE3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4D04AD-EC49-4C61-A3B2-D6743F9B2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591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92AB68-CF56-4BB3-B6E5-D9DC556F0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C24A69-7914-49F4-9939-F2018396F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034612-1140-473C-B5E8-FF70E4D83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268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54547-EF97-4237-9334-D4F547E57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6CC81-7B55-4D7E-ADC0-84BA9B5A1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ACFBAA-C9BC-45A9-94A6-69B685F978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A04FB1-EC7F-4F28-9378-59225F1BC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AA0B6-4766-4179-8AF6-CAD0EFF6C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545923-3000-498C-8646-32257CDC5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20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8773C-7EDD-42B5-9ECE-A7F181613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2163D2-988E-4998-BE7D-7906B9D2C9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3B895-4F56-4CC4-B10D-749D479A4A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ABC050-AF30-46D3-B44E-569BC39F5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51DB50-995E-4EDD-A5E4-703F4AB95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9A96D0-D673-4CEF-B327-A9D7A4E98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040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B0A869-8E52-482C-96C1-7FDAD365D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340A10-E1DD-4C4C-BF3A-B166AF80E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BF5E3-FF4C-48DE-A326-B7D25E033F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33C38-B767-4A3B-904C-F937A5D2D84E}" type="datetimeFigureOut">
              <a:rPr lang="en-US" smtClean="0"/>
              <a:t>9/14/2021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1E26F-C976-485D-AFCA-6C3924DF44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054E1A-15C3-4509-8C80-287283D601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FD228-CE83-4A98-8725-FD196721CB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998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>
            <a:extLst>
              <a:ext uri="{FF2B5EF4-FFF2-40B4-BE49-F238E27FC236}">
                <a16:creationId xmlns:a16="http://schemas.microsoft.com/office/drawing/2014/main" id="{301A7AF9-EA79-4563-8231-358995B51D25}"/>
              </a:ext>
            </a:extLst>
          </p:cNvPr>
          <p:cNvSpPr/>
          <p:nvPr/>
        </p:nvSpPr>
        <p:spPr>
          <a:xfrm>
            <a:off x="0" y="-7613"/>
            <a:ext cx="6057900" cy="68656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15000C-51B7-4128-AF53-86626718456A}"/>
              </a:ext>
            </a:extLst>
          </p:cNvPr>
          <p:cNvSpPr/>
          <p:nvPr/>
        </p:nvSpPr>
        <p:spPr>
          <a:xfrm>
            <a:off x="3871179" y="6476683"/>
            <a:ext cx="1179719" cy="2149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Run Analysis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975664-7FD5-47E3-BFC5-A0709C49E52E}"/>
              </a:ext>
            </a:extLst>
          </p:cNvPr>
          <p:cNvSpPr/>
          <p:nvPr/>
        </p:nvSpPr>
        <p:spPr>
          <a:xfrm>
            <a:off x="413619" y="3622959"/>
            <a:ext cx="1802718" cy="24162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Browse to Inventory Data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9DA33C-75C9-4CD0-A32F-9C763E4E2652}"/>
              </a:ext>
            </a:extLst>
          </p:cNvPr>
          <p:cNvSpPr/>
          <p:nvPr/>
        </p:nvSpPr>
        <p:spPr>
          <a:xfrm>
            <a:off x="5204961" y="6476683"/>
            <a:ext cx="560377" cy="2149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Quit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C8FF30-EE5B-448D-8FAC-232DC4DB7C3B}"/>
              </a:ext>
            </a:extLst>
          </p:cNvPr>
          <p:cNvSpPr txBox="1"/>
          <p:nvPr/>
        </p:nvSpPr>
        <p:spPr>
          <a:xfrm>
            <a:off x="134741" y="35979"/>
            <a:ext cx="38431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Hazus</a:t>
            </a:r>
            <a:r>
              <a:rPr lang="en-US" dirty="0"/>
              <a:t> Flood Assessment Structure Tool</a:t>
            </a:r>
          </a:p>
          <a:p>
            <a:r>
              <a:rPr lang="en-US" sz="1200" dirty="0"/>
              <a:t>See docs for UDF and Raster data requirements.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CFC12F8-8ABF-4360-B631-D2FAD001857F}"/>
              </a:ext>
            </a:extLst>
          </p:cNvPr>
          <p:cNvSpPr/>
          <p:nvPr/>
        </p:nvSpPr>
        <p:spPr>
          <a:xfrm>
            <a:off x="1453580" y="5093508"/>
            <a:ext cx="127878" cy="11580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A51BF9-150A-4219-B55D-1AECFA3CAC5B}"/>
              </a:ext>
            </a:extLst>
          </p:cNvPr>
          <p:cNvSpPr/>
          <p:nvPr/>
        </p:nvSpPr>
        <p:spPr>
          <a:xfrm>
            <a:off x="1453611" y="4223981"/>
            <a:ext cx="127813" cy="12072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4EB1181-6161-480E-B341-1EFAB37521E7}"/>
              </a:ext>
            </a:extLst>
          </p:cNvPr>
          <p:cNvSpPr/>
          <p:nvPr/>
        </p:nvSpPr>
        <p:spPr>
          <a:xfrm>
            <a:off x="1453612" y="4022582"/>
            <a:ext cx="127813" cy="12072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1E00FB-C266-49C2-B312-5AFC2D77878A}"/>
              </a:ext>
            </a:extLst>
          </p:cNvPr>
          <p:cNvSpPr txBox="1"/>
          <p:nvPr/>
        </p:nvSpPr>
        <p:spPr>
          <a:xfrm>
            <a:off x="482588" y="2082628"/>
            <a:ext cx="699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Raster*: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8231B2-4C81-4D4B-A9A9-96634A0480CF}"/>
              </a:ext>
            </a:extLst>
          </p:cNvPr>
          <p:cNvSpPr txBox="1"/>
          <p:nvPr/>
        </p:nvSpPr>
        <p:spPr>
          <a:xfrm>
            <a:off x="1070006" y="2078187"/>
            <a:ext cx="775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 1</a:t>
            </a:r>
          </a:p>
          <a:p>
            <a:r>
              <a:rPr lang="en-US" sz="1200" dirty="0"/>
              <a:t> Raster 2</a:t>
            </a:r>
          </a:p>
          <a:p>
            <a:r>
              <a:rPr lang="en-US" sz="1200" dirty="0"/>
              <a:t> Raster 3]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368100-93E8-461D-A58E-042B505B6026}"/>
              </a:ext>
            </a:extLst>
          </p:cNvPr>
          <p:cNvSpPr txBox="1"/>
          <p:nvPr/>
        </p:nvSpPr>
        <p:spPr>
          <a:xfrm>
            <a:off x="320079" y="1075877"/>
            <a:ext cx="905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Flood Type: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F0D2BF-0C76-44E5-AE46-E33011330BF2}"/>
              </a:ext>
            </a:extLst>
          </p:cNvPr>
          <p:cNvSpPr txBox="1"/>
          <p:nvPr/>
        </p:nvSpPr>
        <p:spPr>
          <a:xfrm>
            <a:off x="1230198" y="1075877"/>
            <a:ext cx="22246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[Riverine | Coastal V | Coastal A]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40BEAD-8916-449D-A50F-649E806125BD}"/>
              </a:ext>
            </a:extLst>
          </p:cNvPr>
          <p:cNvSpPr txBox="1"/>
          <p:nvPr/>
        </p:nvSpPr>
        <p:spPr>
          <a:xfrm>
            <a:off x="439043" y="1840555"/>
            <a:ext cx="322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</a:t>
            </a:r>
            <a:r>
              <a:rPr lang="en-US" sz="1200" b="1" dirty="0"/>
              <a:t>Standard</a:t>
            </a:r>
            <a:r>
              <a:rPr lang="en-US" sz="1200" dirty="0"/>
              <a:t> | Average Annualized Loss (AAL)]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7441DB-78A9-4D7C-AA66-620BD9B300E9}"/>
              </a:ext>
            </a:extLst>
          </p:cNvPr>
          <p:cNvSpPr/>
          <p:nvPr/>
        </p:nvSpPr>
        <p:spPr>
          <a:xfrm>
            <a:off x="320078" y="1075878"/>
            <a:ext cx="538465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1A26452-00AF-4451-8D27-5EE719A21151}"/>
              </a:ext>
            </a:extLst>
          </p:cNvPr>
          <p:cNvSpPr/>
          <p:nvPr/>
        </p:nvSpPr>
        <p:spPr>
          <a:xfrm>
            <a:off x="306131" y="1809568"/>
            <a:ext cx="5410081" cy="12410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CD069AB-A811-47CA-851F-C36F0E15007F}"/>
              </a:ext>
            </a:extLst>
          </p:cNvPr>
          <p:cNvSpPr/>
          <p:nvPr/>
        </p:nvSpPr>
        <p:spPr>
          <a:xfrm>
            <a:off x="306131" y="3547774"/>
            <a:ext cx="5437423" cy="27940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D21704-4285-4132-BAB7-6967BB6996E2}"/>
              </a:ext>
            </a:extLst>
          </p:cNvPr>
          <p:cNvSpPr txBox="1"/>
          <p:nvPr/>
        </p:nvSpPr>
        <p:spPr>
          <a:xfrm>
            <a:off x="208826" y="816508"/>
            <a:ext cx="15887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1 Select Flood Type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96AF2C-7E73-486D-A82A-F49E4CFCF5C4}"/>
              </a:ext>
            </a:extLst>
          </p:cNvPr>
          <p:cNvSpPr txBox="1"/>
          <p:nvPr/>
        </p:nvSpPr>
        <p:spPr>
          <a:xfrm>
            <a:off x="208826" y="1541029"/>
            <a:ext cx="27710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 Select Analysis Type and Raster(s)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59A62BC-2979-4462-9F1F-A642ECD9D606}"/>
              </a:ext>
            </a:extLst>
          </p:cNvPr>
          <p:cNvSpPr txBox="1"/>
          <p:nvPr/>
        </p:nvSpPr>
        <p:spPr>
          <a:xfrm>
            <a:off x="208826" y="3172244"/>
            <a:ext cx="3063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3 Select UDF and Review Field Mapping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DE4549C-C3CB-4B75-8AFB-BF727E1B7358}"/>
              </a:ext>
            </a:extLst>
          </p:cNvPr>
          <p:cNvSpPr txBox="1"/>
          <p:nvPr/>
        </p:nvSpPr>
        <p:spPr>
          <a:xfrm>
            <a:off x="2300259" y="3622959"/>
            <a:ext cx="25537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[Chosen UDF File path displayed here]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1D1E6C8-1CE2-44DC-B1B1-D5C87A60D14A}"/>
              </a:ext>
            </a:extLst>
          </p:cNvPr>
          <p:cNvSpPr txBox="1"/>
          <p:nvPr/>
        </p:nvSpPr>
        <p:spPr>
          <a:xfrm>
            <a:off x="2640232" y="3923181"/>
            <a:ext cx="8915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Field Name</a:t>
            </a:r>
          </a:p>
          <a:p>
            <a:r>
              <a:rPr lang="en-US" sz="1200" dirty="0"/>
              <a:t>Field Name</a:t>
            </a:r>
          </a:p>
          <a:p>
            <a:r>
              <a:rPr lang="en-US" sz="1200" dirty="0"/>
              <a:t>Field Name</a:t>
            </a:r>
          </a:p>
          <a:p>
            <a:r>
              <a:rPr lang="en-US" sz="1200" dirty="0"/>
              <a:t>Field Name</a:t>
            </a:r>
          </a:p>
          <a:p>
            <a:r>
              <a:rPr lang="en-US" sz="1200" dirty="0"/>
              <a:t>Field Name</a:t>
            </a:r>
          </a:p>
          <a:p>
            <a:r>
              <a:rPr lang="en-US" sz="1200" dirty="0"/>
              <a:t>Field Name</a:t>
            </a:r>
          </a:p>
          <a:p>
            <a:r>
              <a:rPr lang="en-US" sz="1200" dirty="0"/>
              <a:t>Field Name</a:t>
            </a:r>
          </a:p>
          <a:p>
            <a:r>
              <a:rPr lang="en-US" sz="1200" dirty="0"/>
              <a:t>Field Name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4D98EA1-910B-457E-B952-EA7EF540AEC9}"/>
              </a:ext>
            </a:extLst>
          </p:cNvPr>
          <p:cNvSpPr txBox="1"/>
          <p:nvPr/>
        </p:nvSpPr>
        <p:spPr>
          <a:xfrm>
            <a:off x="491872" y="3923181"/>
            <a:ext cx="9685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Field Name*</a:t>
            </a:r>
          </a:p>
          <a:p>
            <a:r>
              <a:rPr lang="en-US" sz="1200" dirty="0"/>
              <a:t>Field Name*</a:t>
            </a:r>
          </a:p>
          <a:p>
            <a:r>
              <a:rPr lang="en-US" sz="1200" dirty="0"/>
              <a:t>Field Name*</a:t>
            </a:r>
          </a:p>
          <a:p>
            <a:r>
              <a:rPr lang="en-US" sz="1200" dirty="0"/>
              <a:t>Field Name*</a:t>
            </a:r>
          </a:p>
          <a:p>
            <a:r>
              <a:rPr lang="en-US" sz="1200" dirty="0"/>
              <a:t>Field Name*</a:t>
            </a:r>
          </a:p>
          <a:p>
            <a:r>
              <a:rPr lang="en-US" sz="1200" dirty="0"/>
              <a:t>Field Name*</a:t>
            </a:r>
          </a:p>
          <a:p>
            <a:r>
              <a:rPr lang="en-US" sz="1200" dirty="0"/>
              <a:t>Field Name*</a:t>
            </a:r>
          </a:p>
          <a:p>
            <a:r>
              <a:rPr lang="en-US" sz="1200" dirty="0"/>
              <a:t>Field Name*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F6EFAFD-798C-4E8F-8437-7F71D03E53C6}"/>
              </a:ext>
            </a:extLst>
          </p:cNvPr>
          <p:cNvSpPr/>
          <p:nvPr/>
        </p:nvSpPr>
        <p:spPr>
          <a:xfrm>
            <a:off x="3531791" y="4025386"/>
            <a:ext cx="127878" cy="11580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B2483F0-F710-4164-8990-1FBECAF2DCEB}"/>
              </a:ext>
            </a:extLst>
          </p:cNvPr>
          <p:cNvSpPr/>
          <p:nvPr/>
        </p:nvSpPr>
        <p:spPr>
          <a:xfrm>
            <a:off x="3531823" y="4223982"/>
            <a:ext cx="127813" cy="12072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D319F4D-5133-487E-BB6B-9083DDDD1562}"/>
              </a:ext>
            </a:extLst>
          </p:cNvPr>
          <p:cNvSpPr/>
          <p:nvPr/>
        </p:nvSpPr>
        <p:spPr>
          <a:xfrm>
            <a:off x="3521221" y="4926451"/>
            <a:ext cx="127813" cy="12072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23213FC-BD21-415D-9504-C47B173C2FEA}"/>
              </a:ext>
            </a:extLst>
          </p:cNvPr>
          <p:cNvSpPr txBox="1"/>
          <p:nvPr/>
        </p:nvSpPr>
        <p:spPr>
          <a:xfrm>
            <a:off x="6337344" y="1834691"/>
            <a:ext cx="322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[Standard | </a:t>
            </a:r>
            <a:r>
              <a:rPr lang="en-US" sz="1200" b="1" dirty="0"/>
              <a:t>Average Annualized Loss (AAL)</a:t>
            </a:r>
            <a:r>
              <a:rPr lang="en-US" sz="1200" dirty="0"/>
              <a:t>]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4B568CA-3D38-4D43-8FAC-4A54CC29E3D6}"/>
              </a:ext>
            </a:extLst>
          </p:cNvPr>
          <p:cNvSpPr txBox="1"/>
          <p:nvPr/>
        </p:nvSpPr>
        <p:spPr>
          <a:xfrm>
            <a:off x="6394575" y="2066883"/>
            <a:ext cx="12360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Return Period 1 :</a:t>
            </a:r>
          </a:p>
          <a:p>
            <a:r>
              <a:rPr lang="en-US" sz="1200" dirty="0"/>
              <a:t>Return Period 2 :</a:t>
            </a:r>
          </a:p>
          <a:p>
            <a:r>
              <a:rPr lang="en-US" sz="1200" dirty="0"/>
              <a:t>Return Period 3 :</a:t>
            </a:r>
          </a:p>
          <a:p>
            <a:r>
              <a:rPr lang="en-US" sz="1200" dirty="0"/>
              <a:t>Return Period 4 :</a:t>
            </a:r>
          </a:p>
          <a:p>
            <a:r>
              <a:rPr lang="en-US" sz="1200" dirty="0"/>
              <a:t>Return Period 5 :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54CFAC-CE87-4305-8FC6-9ECD69615090}"/>
              </a:ext>
            </a:extLst>
          </p:cNvPr>
          <p:cNvSpPr txBox="1"/>
          <p:nvPr/>
        </p:nvSpPr>
        <p:spPr>
          <a:xfrm>
            <a:off x="7538424" y="2070435"/>
            <a:ext cx="19826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0A74E1D-1D7D-44EF-BADC-C1EE98A2B4D2}"/>
              </a:ext>
            </a:extLst>
          </p:cNvPr>
          <p:cNvSpPr/>
          <p:nvPr/>
        </p:nvSpPr>
        <p:spPr>
          <a:xfrm>
            <a:off x="6204432" y="1803704"/>
            <a:ext cx="5410081" cy="12410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1447ADA-3CDF-4945-B767-36ED8598736A}"/>
              </a:ext>
            </a:extLst>
          </p:cNvPr>
          <p:cNvSpPr txBox="1"/>
          <p:nvPr/>
        </p:nvSpPr>
        <p:spPr>
          <a:xfrm>
            <a:off x="6107127" y="1535165"/>
            <a:ext cx="27710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 Select Analysis Type and Raster(s)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15E12AB-F3EA-4DBB-A408-2948D1046849}"/>
              </a:ext>
            </a:extLst>
          </p:cNvPr>
          <p:cNvSpPr txBox="1"/>
          <p:nvPr/>
        </p:nvSpPr>
        <p:spPr>
          <a:xfrm>
            <a:off x="439043" y="2726048"/>
            <a:ext cx="322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*Press </a:t>
            </a:r>
            <a:r>
              <a:rPr lang="en-US" sz="1200" dirty="0" err="1"/>
              <a:t>cntrl</a:t>
            </a:r>
            <a:r>
              <a:rPr lang="en-US" sz="1200" dirty="0"/>
              <a:t> key to select multiple </a:t>
            </a:r>
            <a:r>
              <a:rPr lang="en-US" sz="1200" dirty="0" err="1"/>
              <a:t>rasters</a:t>
            </a:r>
            <a:r>
              <a:rPr lang="en-US" sz="1200" dirty="0"/>
              <a:t>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8ED23CE-9D61-426D-BCE7-F135DD03B734}"/>
              </a:ext>
            </a:extLst>
          </p:cNvPr>
          <p:cNvSpPr txBox="1"/>
          <p:nvPr/>
        </p:nvSpPr>
        <p:spPr>
          <a:xfrm>
            <a:off x="413767" y="5527874"/>
            <a:ext cx="5222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*Required field. Fields named similar to defaults are search for.</a:t>
            </a:r>
          </a:p>
          <a:p>
            <a:r>
              <a:rPr lang="en-US" sz="1000" dirty="0"/>
              <a:t>Red fields are required and must be mapped. </a:t>
            </a:r>
          </a:p>
          <a:p>
            <a:r>
              <a:rPr lang="en-US" sz="1000" dirty="0"/>
              <a:t>Green fields have been mapped successfully.</a:t>
            </a:r>
          </a:p>
          <a:p>
            <a:r>
              <a:rPr lang="en-US" sz="1000" dirty="0"/>
              <a:t>Yellow fields have not been mapped, but are not required.</a:t>
            </a:r>
          </a:p>
        </p:txBody>
      </p:sp>
    </p:spTree>
    <p:extLst>
      <p:ext uri="{BB962C8B-B14F-4D97-AF65-F5344CB8AC3E}">
        <p14:creationId xmlns:p14="http://schemas.microsoft.com/office/powerpoint/2010/main" val="252834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F1A4E3F6-6AE6-47DD-8800-40366D7513CE}"/>
              </a:ext>
            </a:extLst>
          </p:cNvPr>
          <p:cNvSpPr/>
          <p:nvPr/>
        </p:nvSpPr>
        <p:spPr>
          <a:xfrm>
            <a:off x="5394066" y="3999405"/>
            <a:ext cx="174343" cy="12496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01A7AF9-EA79-4563-8231-358995B51D25}"/>
              </a:ext>
            </a:extLst>
          </p:cNvPr>
          <p:cNvSpPr/>
          <p:nvPr/>
        </p:nvSpPr>
        <p:spPr>
          <a:xfrm>
            <a:off x="0" y="-7613"/>
            <a:ext cx="6057900" cy="68656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15000C-51B7-4128-AF53-86626718456A}"/>
              </a:ext>
            </a:extLst>
          </p:cNvPr>
          <p:cNvSpPr/>
          <p:nvPr/>
        </p:nvSpPr>
        <p:spPr>
          <a:xfrm>
            <a:off x="3871179" y="6476683"/>
            <a:ext cx="1179719" cy="2149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Run Analysis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975664-7FD5-47E3-BFC5-A0709C49E52E}"/>
              </a:ext>
            </a:extLst>
          </p:cNvPr>
          <p:cNvSpPr/>
          <p:nvPr/>
        </p:nvSpPr>
        <p:spPr>
          <a:xfrm>
            <a:off x="413619" y="3622959"/>
            <a:ext cx="1802718" cy="24162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Browse to Inventory Data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9DA33C-75C9-4CD0-A32F-9C763E4E2652}"/>
              </a:ext>
            </a:extLst>
          </p:cNvPr>
          <p:cNvSpPr/>
          <p:nvPr/>
        </p:nvSpPr>
        <p:spPr>
          <a:xfrm>
            <a:off x="5204961" y="6476683"/>
            <a:ext cx="560377" cy="2149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Quit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C8FF30-EE5B-448D-8FAC-232DC4DB7C3B}"/>
              </a:ext>
            </a:extLst>
          </p:cNvPr>
          <p:cNvSpPr txBox="1"/>
          <p:nvPr/>
        </p:nvSpPr>
        <p:spPr>
          <a:xfrm>
            <a:off x="134741" y="35979"/>
            <a:ext cx="384316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Hazus</a:t>
            </a:r>
            <a:r>
              <a:rPr lang="en-US" dirty="0"/>
              <a:t> Flood Assessment Structure Tool</a:t>
            </a:r>
          </a:p>
          <a:p>
            <a:r>
              <a:rPr lang="en-US" sz="1200" dirty="0"/>
              <a:t>See docs for UDF and Raster data requirements.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11E00FB-C266-49C2-B312-5AFC2D77878A}"/>
              </a:ext>
            </a:extLst>
          </p:cNvPr>
          <p:cNvSpPr txBox="1"/>
          <p:nvPr/>
        </p:nvSpPr>
        <p:spPr>
          <a:xfrm>
            <a:off x="482588" y="2082628"/>
            <a:ext cx="6990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Raster*: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8231B2-4C81-4D4B-A9A9-96634A0480CF}"/>
              </a:ext>
            </a:extLst>
          </p:cNvPr>
          <p:cNvSpPr txBox="1"/>
          <p:nvPr/>
        </p:nvSpPr>
        <p:spPr>
          <a:xfrm>
            <a:off x="1070006" y="2078187"/>
            <a:ext cx="775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 1</a:t>
            </a:r>
          </a:p>
          <a:p>
            <a:r>
              <a:rPr lang="en-US" sz="1200" dirty="0"/>
              <a:t> Raster 2</a:t>
            </a:r>
          </a:p>
          <a:p>
            <a:r>
              <a:rPr lang="en-US" sz="1200" dirty="0"/>
              <a:t> Raster 3]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368100-93E8-461D-A58E-042B505B6026}"/>
              </a:ext>
            </a:extLst>
          </p:cNvPr>
          <p:cNvSpPr txBox="1"/>
          <p:nvPr/>
        </p:nvSpPr>
        <p:spPr>
          <a:xfrm>
            <a:off x="320079" y="1075877"/>
            <a:ext cx="905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Flood Type: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F0D2BF-0C76-44E5-AE46-E33011330BF2}"/>
              </a:ext>
            </a:extLst>
          </p:cNvPr>
          <p:cNvSpPr txBox="1"/>
          <p:nvPr/>
        </p:nvSpPr>
        <p:spPr>
          <a:xfrm>
            <a:off x="1230198" y="1075877"/>
            <a:ext cx="22246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[Riverine | Coastal V | Coastal A]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40BEAD-8916-449D-A50F-649E806125BD}"/>
              </a:ext>
            </a:extLst>
          </p:cNvPr>
          <p:cNvSpPr txBox="1"/>
          <p:nvPr/>
        </p:nvSpPr>
        <p:spPr>
          <a:xfrm>
            <a:off x="439043" y="1840555"/>
            <a:ext cx="4007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</a:t>
            </a:r>
            <a:r>
              <a:rPr lang="en-US" sz="1200" b="1" dirty="0"/>
              <a:t>Standard</a:t>
            </a:r>
            <a:r>
              <a:rPr lang="en-US" sz="1200" dirty="0"/>
              <a:t> | Average Annualized Loss (AAL) | AAL w/PELV]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7441DB-78A9-4D7C-AA66-620BD9B300E9}"/>
              </a:ext>
            </a:extLst>
          </p:cNvPr>
          <p:cNvSpPr/>
          <p:nvPr/>
        </p:nvSpPr>
        <p:spPr>
          <a:xfrm>
            <a:off x="320078" y="1075878"/>
            <a:ext cx="538465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1A26452-00AF-4451-8D27-5EE719A21151}"/>
              </a:ext>
            </a:extLst>
          </p:cNvPr>
          <p:cNvSpPr/>
          <p:nvPr/>
        </p:nvSpPr>
        <p:spPr>
          <a:xfrm>
            <a:off x="306131" y="1809568"/>
            <a:ext cx="5410081" cy="12410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CD069AB-A811-47CA-851F-C36F0E15007F}"/>
              </a:ext>
            </a:extLst>
          </p:cNvPr>
          <p:cNvSpPr/>
          <p:nvPr/>
        </p:nvSpPr>
        <p:spPr>
          <a:xfrm>
            <a:off x="306131" y="3547774"/>
            <a:ext cx="5437423" cy="27940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D21704-4285-4132-BAB7-6967BB6996E2}"/>
              </a:ext>
            </a:extLst>
          </p:cNvPr>
          <p:cNvSpPr txBox="1"/>
          <p:nvPr/>
        </p:nvSpPr>
        <p:spPr>
          <a:xfrm>
            <a:off x="208826" y="816508"/>
            <a:ext cx="14573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Flood Type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96AF2C-7E73-486D-A82A-F49E4CFCF5C4}"/>
              </a:ext>
            </a:extLst>
          </p:cNvPr>
          <p:cNvSpPr txBox="1"/>
          <p:nvPr/>
        </p:nvSpPr>
        <p:spPr>
          <a:xfrm>
            <a:off x="208826" y="1541029"/>
            <a:ext cx="26395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Analysis Type and Raster(s)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59A62BC-2979-4462-9F1F-A642ECD9D606}"/>
              </a:ext>
            </a:extLst>
          </p:cNvPr>
          <p:cNvSpPr txBox="1"/>
          <p:nvPr/>
        </p:nvSpPr>
        <p:spPr>
          <a:xfrm>
            <a:off x="208826" y="3172244"/>
            <a:ext cx="29320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UDF and Review Field Mapping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DE4549C-C3CB-4B75-8AFB-BF727E1B7358}"/>
              </a:ext>
            </a:extLst>
          </p:cNvPr>
          <p:cNvSpPr txBox="1"/>
          <p:nvPr/>
        </p:nvSpPr>
        <p:spPr>
          <a:xfrm>
            <a:off x="2300259" y="3622959"/>
            <a:ext cx="25537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[Chosen UDF File path displayed here]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23213FC-BD21-415D-9504-C47B173C2FEA}"/>
              </a:ext>
            </a:extLst>
          </p:cNvPr>
          <p:cNvSpPr txBox="1"/>
          <p:nvPr/>
        </p:nvSpPr>
        <p:spPr>
          <a:xfrm>
            <a:off x="6337343" y="1834691"/>
            <a:ext cx="42213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[Standard | </a:t>
            </a:r>
            <a:r>
              <a:rPr lang="en-US" sz="1200" b="1" dirty="0"/>
              <a:t>AAL)</a:t>
            </a:r>
            <a:r>
              <a:rPr lang="en-US" sz="1200" dirty="0"/>
              <a:t>| AAL w/PELV]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4B568CA-3D38-4D43-8FAC-4A54CC29E3D6}"/>
              </a:ext>
            </a:extLst>
          </p:cNvPr>
          <p:cNvSpPr txBox="1"/>
          <p:nvPr/>
        </p:nvSpPr>
        <p:spPr>
          <a:xfrm>
            <a:off x="6394575" y="2066883"/>
            <a:ext cx="12360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Return Period 1 :</a:t>
            </a:r>
          </a:p>
          <a:p>
            <a:r>
              <a:rPr lang="en-US" sz="1200" dirty="0"/>
              <a:t>Return Period 2 :</a:t>
            </a:r>
          </a:p>
          <a:p>
            <a:r>
              <a:rPr lang="en-US" sz="1200" dirty="0"/>
              <a:t>Return Period 3 :</a:t>
            </a:r>
          </a:p>
          <a:p>
            <a:r>
              <a:rPr lang="en-US" sz="1200" dirty="0"/>
              <a:t>Return Period 4 :</a:t>
            </a:r>
          </a:p>
          <a:p>
            <a:r>
              <a:rPr lang="en-US" sz="1200" dirty="0"/>
              <a:t>Return Period 5 :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54CFAC-CE87-4305-8FC6-9ECD69615090}"/>
              </a:ext>
            </a:extLst>
          </p:cNvPr>
          <p:cNvSpPr txBox="1"/>
          <p:nvPr/>
        </p:nvSpPr>
        <p:spPr>
          <a:xfrm>
            <a:off x="7538424" y="2070435"/>
            <a:ext cx="19826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0A74E1D-1D7D-44EF-BADC-C1EE98A2B4D2}"/>
              </a:ext>
            </a:extLst>
          </p:cNvPr>
          <p:cNvSpPr/>
          <p:nvPr/>
        </p:nvSpPr>
        <p:spPr>
          <a:xfrm>
            <a:off x="6204432" y="1803704"/>
            <a:ext cx="5410081" cy="12410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1447ADA-3CDF-4945-B767-36ED8598736A}"/>
              </a:ext>
            </a:extLst>
          </p:cNvPr>
          <p:cNvSpPr txBox="1"/>
          <p:nvPr/>
        </p:nvSpPr>
        <p:spPr>
          <a:xfrm>
            <a:off x="6107127" y="1535165"/>
            <a:ext cx="26395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Analysis Type and Raster(s)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15E12AB-F3EA-4DBB-A408-2948D1046849}"/>
              </a:ext>
            </a:extLst>
          </p:cNvPr>
          <p:cNvSpPr txBox="1"/>
          <p:nvPr/>
        </p:nvSpPr>
        <p:spPr>
          <a:xfrm>
            <a:off x="439043" y="2726048"/>
            <a:ext cx="322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*Press ‘</a:t>
            </a:r>
            <a:r>
              <a:rPr lang="en-US" sz="1200" dirty="0" err="1"/>
              <a:t>cntrl</a:t>
            </a:r>
            <a:r>
              <a:rPr lang="en-US" sz="1200" dirty="0"/>
              <a:t>’ key to select multiple </a:t>
            </a:r>
            <a:r>
              <a:rPr lang="en-US" sz="1200" dirty="0" err="1"/>
              <a:t>rasters</a:t>
            </a:r>
            <a:r>
              <a:rPr lang="en-US" sz="1200" dirty="0"/>
              <a:t>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8ED23CE-9D61-426D-BCE7-F135DD03B734}"/>
              </a:ext>
            </a:extLst>
          </p:cNvPr>
          <p:cNvSpPr txBox="1"/>
          <p:nvPr/>
        </p:nvSpPr>
        <p:spPr>
          <a:xfrm>
            <a:off x="413767" y="5527874"/>
            <a:ext cx="5222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Fields named similar to defaults are search for.</a:t>
            </a:r>
          </a:p>
          <a:p>
            <a:r>
              <a:rPr lang="en-US" sz="1000" dirty="0"/>
              <a:t>Red fields are required and must be mapped. </a:t>
            </a:r>
          </a:p>
          <a:p>
            <a:r>
              <a:rPr lang="en-US" sz="1000" dirty="0"/>
              <a:t>Green fields have been mapped successfully.</a:t>
            </a:r>
          </a:p>
          <a:p>
            <a:r>
              <a:rPr lang="en-US" sz="1000" dirty="0"/>
              <a:t>Yellow fields have not been mapped, but are not required.</a:t>
            </a:r>
          </a:p>
        </p:txBody>
      </p:sp>
      <p:graphicFrame>
        <p:nvGraphicFramePr>
          <p:cNvPr id="54" name="Table 54">
            <a:extLst>
              <a:ext uri="{FF2B5EF4-FFF2-40B4-BE49-F238E27FC236}">
                <a16:creationId xmlns:a16="http://schemas.microsoft.com/office/drawing/2014/main" id="{E63547F2-7F06-412A-B639-55DA03CFE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899548"/>
              </p:ext>
            </p:extLst>
          </p:nvPr>
        </p:nvGraphicFramePr>
        <p:xfrm>
          <a:off x="413619" y="3999405"/>
          <a:ext cx="4976724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7832">
                  <a:extLst>
                    <a:ext uri="{9D8B030D-6E8A-4147-A177-3AD203B41FA5}">
                      <a16:colId xmlns:a16="http://schemas.microsoft.com/office/drawing/2014/main" val="2877555175"/>
                    </a:ext>
                  </a:extLst>
                </a:gridCol>
                <a:gridCol w="886340">
                  <a:extLst>
                    <a:ext uri="{9D8B030D-6E8A-4147-A177-3AD203B41FA5}">
                      <a16:colId xmlns:a16="http://schemas.microsoft.com/office/drawing/2014/main" val="1905006432"/>
                    </a:ext>
                  </a:extLst>
                </a:gridCol>
                <a:gridCol w="2272552">
                  <a:extLst>
                    <a:ext uri="{9D8B030D-6E8A-4147-A177-3AD203B41FA5}">
                      <a16:colId xmlns:a16="http://schemas.microsoft.com/office/drawing/2014/main" val="3760340295"/>
                    </a:ext>
                  </a:extLst>
                </a:gridCol>
              </a:tblGrid>
              <a:tr h="228782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DEFAULT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REQUIRED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MAPPED UDF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983553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User Defined </a:t>
                      </a:r>
                      <a:r>
                        <a:rPr lang="en-US" sz="1000" dirty="0" err="1"/>
                        <a:t>Flty</a:t>
                      </a:r>
                      <a:r>
                        <a:rPr lang="en-US" sz="1000" dirty="0"/>
                        <a:t> Id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UUID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307023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Building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823095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Inventory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105114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Content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ContentCost_1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400986"/>
                  </a:ext>
                </a:extLst>
              </a:tr>
            </a:tbl>
          </a:graphicData>
        </a:graphic>
      </p:graphicFrame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73CE1E76-F83D-459B-9925-EAC5B0EFCFD1}"/>
              </a:ext>
            </a:extLst>
          </p:cNvPr>
          <p:cNvSpPr/>
          <p:nvPr/>
        </p:nvSpPr>
        <p:spPr>
          <a:xfrm>
            <a:off x="5443508" y="4054110"/>
            <a:ext cx="92097" cy="627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C293F758-9D1C-4AFF-8158-CC424FBE0ADC}"/>
              </a:ext>
            </a:extLst>
          </p:cNvPr>
          <p:cNvSpPr/>
          <p:nvPr/>
        </p:nvSpPr>
        <p:spPr>
          <a:xfrm rot="10800000">
            <a:off x="5430997" y="5135580"/>
            <a:ext cx="92096" cy="627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19C68F40-7D93-462A-9507-3B1E31DBDE81}"/>
              </a:ext>
            </a:extLst>
          </p:cNvPr>
          <p:cNvSpPr/>
          <p:nvPr/>
        </p:nvSpPr>
        <p:spPr>
          <a:xfrm rot="5400000">
            <a:off x="4139024" y="1955321"/>
            <a:ext cx="74041" cy="86631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Arrow: Chevron 38">
            <a:extLst>
              <a:ext uri="{FF2B5EF4-FFF2-40B4-BE49-F238E27FC236}">
                <a16:creationId xmlns:a16="http://schemas.microsoft.com/office/drawing/2014/main" id="{A82B93D5-6F60-4A49-84C4-242250AC1274}"/>
              </a:ext>
            </a:extLst>
          </p:cNvPr>
          <p:cNvSpPr/>
          <p:nvPr/>
        </p:nvSpPr>
        <p:spPr>
          <a:xfrm rot="5400000">
            <a:off x="3370317" y="1175421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Arrow: Chevron 39">
            <a:extLst>
              <a:ext uri="{FF2B5EF4-FFF2-40B4-BE49-F238E27FC236}">
                <a16:creationId xmlns:a16="http://schemas.microsoft.com/office/drawing/2014/main" id="{253191F5-66B1-4AA1-BBC2-2E98B31BA353}"/>
              </a:ext>
            </a:extLst>
          </p:cNvPr>
          <p:cNvSpPr/>
          <p:nvPr/>
        </p:nvSpPr>
        <p:spPr>
          <a:xfrm rot="5400000">
            <a:off x="8416764" y="1953894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E1AF661-D1EA-4D36-B597-6D98038F4C22}"/>
              </a:ext>
            </a:extLst>
          </p:cNvPr>
          <p:cNvSpPr/>
          <p:nvPr/>
        </p:nvSpPr>
        <p:spPr>
          <a:xfrm>
            <a:off x="1769044" y="2159966"/>
            <a:ext cx="150731" cy="5294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8C11E3E9-2E1D-450F-B137-E11E771C9882}"/>
              </a:ext>
            </a:extLst>
          </p:cNvPr>
          <p:cNvSpPr/>
          <p:nvPr/>
        </p:nvSpPr>
        <p:spPr>
          <a:xfrm>
            <a:off x="1809472" y="2204878"/>
            <a:ext cx="90038" cy="626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4F263564-1BA3-4616-92EF-53447B31169A}"/>
              </a:ext>
            </a:extLst>
          </p:cNvPr>
          <p:cNvSpPr/>
          <p:nvPr/>
        </p:nvSpPr>
        <p:spPr>
          <a:xfrm rot="10800000">
            <a:off x="1809472" y="2574916"/>
            <a:ext cx="90038" cy="626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row: Chevron 51">
            <a:extLst>
              <a:ext uri="{FF2B5EF4-FFF2-40B4-BE49-F238E27FC236}">
                <a16:creationId xmlns:a16="http://schemas.microsoft.com/office/drawing/2014/main" id="{1A7F049B-1CB9-4CD3-B4BA-92B982AD43FE}"/>
              </a:ext>
            </a:extLst>
          </p:cNvPr>
          <p:cNvSpPr/>
          <p:nvPr/>
        </p:nvSpPr>
        <p:spPr>
          <a:xfrm rot="5400000">
            <a:off x="9432921" y="2182172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Arrow: Chevron 52">
            <a:extLst>
              <a:ext uri="{FF2B5EF4-FFF2-40B4-BE49-F238E27FC236}">
                <a16:creationId xmlns:a16="http://schemas.microsoft.com/office/drawing/2014/main" id="{16009723-5D7F-4E2D-99BB-FED8DFF91993}"/>
              </a:ext>
            </a:extLst>
          </p:cNvPr>
          <p:cNvSpPr/>
          <p:nvPr/>
        </p:nvSpPr>
        <p:spPr>
          <a:xfrm rot="5400000">
            <a:off x="9432921" y="2716754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Arrow: Chevron 56">
            <a:extLst>
              <a:ext uri="{FF2B5EF4-FFF2-40B4-BE49-F238E27FC236}">
                <a16:creationId xmlns:a16="http://schemas.microsoft.com/office/drawing/2014/main" id="{037D22CA-B135-4910-8ACE-C11ACCE3C727}"/>
              </a:ext>
            </a:extLst>
          </p:cNvPr>
          <p:cNvSpPr/>
          <p:nvPr/>
        </p:nvSpPr>
        <p:spPr>
          <a:xfrm rot="5400000">
            <a:off x="9432921" y="2538560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9" name="Arrow: Chevron 58">
            <a:extLst>
              <a:ext uri="{FF2B5EF4-FFF2-40B4-BE49-F238E27FC236}">
                <a16:creationId xmlns:a16="http://schemas.microsoft.com/office/drawing/2014/main" id="{245DA195-EF90-4526-87FF-C0307410C01E}"/>
              </a:ext>
            </a:extLst>
          </p:cNvPr>
          <p:cNvSpPr/>
          <p:nvPr/>
        </p:nvSpPr>
        <p:spPr>
          <a:xfrm rot="5400000">
            <a:off x="9432921" y="2894947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F7855D91-2159-4310-A82D-96D859820003}"/>
              </a:ext>
            </a:extLst>
          </p:cNvPr>
          <p:cNvSpPr/>
          <p:nvPr/>
        </p:nvSpPr>
        <p:spPr>
          <a:xfrm rot="5400000">
            <a:off x="9432921" y="2360366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2B7454F-EE49-45A0-A645-EE353AAF674B}"/>
              </a:ext>
            </a:extLst>
          </p:cNvPr>
          <p:cNvSpPr txBox="1"/>
          <p:nvPr/>
        </p:nvSpPr>
        <p:spPr>
          <a:xfrm>
            <a:off x="6387967" y="3305595"/>
            <a:ext cx="2947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Min of 3 return periods</a:t>
            </a:r>
          </a:p>
          <a:p>
            <a:r>
              <a:rPr lang="en-US" sz="1400" dirty="0"/>
              <a:t>Recommend 5 or more return periods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40AE5AC-2FE5-4814-B9FF-DB2FF86C18A1}"/>
              </a:ext>
            </a:extLst>
          </p:cNvPr>
          <p:cNvSpPr txBox="1"/>
          <p:nvPr/>
        </p:nvSpPr>
        <p:spPr>
          <a:xfrm>
            <a:off x="6520878" y="4185680"/>
            <a:ext cx="44191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[Standard | AAL | </a:t>
            </a:r>
            <a:r>
              <a:rPr lang="en-US" sz="1200" b="1" dirty="0"/>
              <a:t>AAL with PELV</a:t>
            </a:r>
            <a:r>
              <a:rPr lang="en-US" sz="1200" dirty="0"/>
              <a:t>]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11C8136-6665-4C77-A803-06E6E1B2F6E6}"/>
              </a:ext>
            </a:extLst>
          </p:cNvPr>
          <p:cNvSpPr txBox="1"/>
          <p:nvPr/>
        </p:nvSpPr>
        <p:spPr>
          <a:xfrm>
            <a:off x="6578110" y="4417872"/>
            <a:ext cx="15502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100 </a:t>
            </a:r>
            <a:r>
              <a:rPr lang="en-US" sz="1200" dirty="0" err="1"/>
              <a:t>yr</a:t>
            </a:r>
            <a:r>
              <a:rPr lang="en-US" sz="1200" dirty="0"/>
              <a:t> Return Period :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47FABCC-0D87-4CDA-A334-223728ECCF1C}"/>
              </a:ext>
            </a:extLst>
          </p:cNvPr>
          <p:cNvSpPr txBox="1"/>
          <p:nvPr/>
        </p:nvSpPr>
        <p:spPr>
          <a:xfrm>
            <a:off x="8029493" y="4425563"/>
            <a:ext cx="19826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[Raster1 | Raster2 | Raster3]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0790D7F-2657-4045-B634-6A454CABCDC3}"/>
              </a:ext>
            </a:extLst>
          </p:cNvPr>
          <p:cNvSpPr/>
          <p:nvPr/>
        </p:nvSpPr>
        <p:spPr>
          <a:xfrm>
            <a:off x="6387967" y="4154693"/>
            <a:ext cx="5410081" cy="12410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CBB0AF7-DDF3-400C-96E6-92F0055D09F5}"/>
              </a:ext>
            </a:extLst>
          </p:cNvPr>
          <p:cNvSpPr txBox="1"/>
          <p:nvPr/>
        </p:nvSpPr>
        <p:spPr>
          <a:xfrm>
            <a:off x="6290662" y="3886154"/>
            <a:ext cx="26395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Analysis Type and Raster(s)</a:t>
            </a:r>
          </a:p>
        </p:txBody>
      </p:sp>
      <p:sp>
        <p:nvSpPr>
          <p:cNvPr id="67" name="Arrow: Chevron 66">
            <a:extLst>
              <a:ext uri="{FF2B5EF4-FFF2-40B4-BE49-F238E27FC236}">
                <a16:creationId xmlns:a16="http://schemas.microsoft.com/office/drawing/2014/main" id="{2C169E5E-4166-4ACF-B887-58C3BD28A70F}"/>
              </a:ext>
            </a:extLst>
          </p:cNvPr>
          <p:cNvSpPr/>
          <p:nvPr/>
        </p:nvSpPr>
        <p:spPr>
          <a:xfrm rot="5400000">
            <a:off x="8738157" y="4302363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Arrow: Chevron 67">
            <a:extLst>
              <a:ext uri="{FF2B5EF4-FFF2-40B4-BE49-F238E27FC236}">
                <a16:creationId xmlns:a16="http://schemas.microsoft.com/office/drawing/2014/main" id="{01430DB0-8D2F-4237-B97F-6D46B68A9340}"/>
              </a:ext>
            </a:extLst>
          </p:cNvPr>
          <p:cNvSpPr/>
          <p:nvPr/>
        </p:nvSpPr>
        <p:spPr>
          <a:xfrm rot="5400000">
            <a:off x="9923990" y="4537300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54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F1A4E3F6-6AE6-47DD-8800-40366D7513CE}"/>
              </a:ext>
            </a:extLst>
          </p:cNvPr>
          <p:cNvSpPr/>
          <p:nvPr/>
        </p:nvSpPr>
        <p:spPr>
          <a:xfrm>
            <a:off x="5364616" y="4561678"/>
            <a:ext cx="174343" cy="12496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01A7AF9-EA79-4563-8231-358995B51D25}"/>
              </a:ext>
            </a:extLst>
          </p:cNvPr>
          <p:cNvSpPr/>
          <p:nvPr/>
        </p:nvSpPr>
        <p:spPr>
          <a:xfrm>
            <a:off x="0" y="-7613"/>
            <a:ext cx="6057900" cy="68656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15000C-51B7-4128-AF53-86626718456A}"/>
              </a:ext>
            </a:extLst>
          </p:cNvPr>
          <p:cNvSpPr/>
          <p:nvPr/>
        </p:nvSpPr>
        <p:spPr>
          <a:xfrm>
            <a:off x="4505126" y="6581128"/>
            <a:ext cx="560377" cy="2149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Run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975664-7FD5-47E3-BFC5-A0709C49E52E}"/>
              </a:ext>
            </a:extLst>
          </p:cNvPr>
          <p:cNvSpPr/>
          <p:nvPr/>
        </p:nvSpPr>
        <p:spPr>
          <a:xfrm>
            <a:off x="409224" y="3537839"/>
            <a:ext cx="1802718" cy="24162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Browse to Inventory Data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9DA33C-75C9-4CD0-A32F-9C763E4E2652}"/>
              </a:ext>
            </a:extLst>
          </p:cNvPr>
          <p:cNvSpPr/>
          <p:nvPr/>
        </p:nvSpPr>
        <p:spPr>
          <a:xfrm>
            <a:off x="5219566" y="6581128"/>
            <a:ext cx="560377" cy="2149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Quit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C8FF30-EE5B-448D-8FAC-232DC4DB7C3B}"/>
              </a:ext>
            </a:extLst>
          </p:cNvPr>
          <p:cNvSpPr txBox="1"/>
          <p:nvPr/>
        </p:nvSpPr>
        <p:spPr>
          <a:xfrm>
            <a:off x="134741" y="35979"/>
            <a:ext cx="323357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Flood Assessment Structure Tool</a:t>
            </a:r>
          </a:p>
          <a:p>
            <a:r>
              <a:rPr lang="en-US" sz="1200" dirty="0"/>
              <a:t>See docs for UDF and Raster data requirements.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368100-93E8-461D-A58E-042B505B6026}"/>
              </a:ext>
            </a:extLst>
          </p:cNvPr>
          <p:cNvSpPr txBox="1"/>
          <p:nvPr/>
        </p:nvSpPr>
        <p:spPr>
          <a:xfrm>
            <a:off x="251258" y="792755"/>
            <a:ext cx="905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Flood Type: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F0D2BF-0C76-44E5-AE46-E33011330BF2}"/>
              </a:ext>
            </a:extLst>
          </p:cNvPr>
          <p:cNvSpPr txBox="1"/>
          <p:nvPr/>
        </p:nvSpPr>
        <p:spPr>
          <a:xfrm>
            <a:off x="1161377" y="792755"/>
            <a:ext cx="22599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[Riverine | Coastal A | Coastal V]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40BEAD-8916-449D-A50F-649E806125BD}"/>
              </a:ext>
            </a:extLst>
          </p:cNvPr>
          <p:cNvSpPr txBox="1"/>
          <p:nvPr/>
        </p:nvSpPr>
        <p:spPr>
          <a:xfrm>
            <a:off x="384169" y="1442155"/>
            <a:ext cx="4007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[Standard | Average Annualized Loss (AAL) | AAL w/PELV]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7441DB-78A9-4D7C-AA66-620BD9B300E9}"/>
              </a:ext>
            </a:extLst>
          </p:cNvPr>
          <p:cNvSpPr/>
          <p:nvPr/>
        </p:nvSpPr>
        <p:spPr>
          <a:xfrm>
            <a:off x="251257" y="792756"/>
            <a:ext cx="538465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1A26452-00AF-4451-8D27-5EE719A21151}"/>
              </a:ext>
            </a:extLst>
          </p:cNvPr>
          <p:cNvSpPr/>
          <p:nvPr/>
        </p:nvSpPr>
        <p:spPr>
          <a:xfrm>
            <a:off x="251257" y="1411168"/>
            <a:ext cx="5410081" cy="3149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CD069AB-A811-47CA-851F-C36F0E15007F}"/>
              </a:ext>
            </a:extLst>
          </p:cNvPr>
          <p:cNvSpPr/>
          <p:nvPr/>
        </p:nvSpPr>
        <p:spPr>
          <a:xfrm>
            <a:off x="306131" y="4476924"/>
            <a:ext cx="5437423" cy="2042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D21704-4285-4132-BAB7-6967BB6996E2}"/>
              </a:ext>
            </a:extLst>
          </p:cNvPr>
          <p:cNvSpPr txBox="1"/>
          <p:nvPr/>
        </p:nvSpPr>
        <p:spPr>
          <a:xfrm>
            <a:off x="140005" y="533386"/>
            <a:ext cx="14573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Flood Type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96AF2C-7E73-486D-A82A-F49E4CFCF5C4}"/>
              </a:ext>
            </a:extLst>
          </p:cNvPr>
          <p:cNvSpPr txBox="1"/>
          <p:nvPr/>
        </p:nvSpPr>
        <p:spPr>
          <a:xfrm>
            <a:off x="153952" y="1142629"/>
            <a:ext cx="1640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Analysis Type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59A62BC-2979-4462-9F1F-A642ECD9D606}"/>
              </a:ext>
            </a:extLst>
          </p:cNvPr>
          <p:cNvSpPr txBox="1"/>
          <p:nvPr/>
        </p:nvSpPr>
        <p:spPr>
          <a:xfrm>
            <a:off x="208826" y="3172244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UDF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DE4549C-C3CB-4B75-8AFB-BF727E1B7358}"/>
              </a:ext>
            </a:extLst>
          </p:cNvPr>
          <p:cNvSpPr txBox="1"/>
          <p:nvPr/>
        </p:nvSpPr>
        <p:spPr>
          <a:xfrm>
            <a:off x="2295864" y="3537839"/>
            <a:ext cx="25537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{Chosen UDF File path displayed here}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4B568CA-3D38-4D43-8FAC-4A54CC29E3D6}"/>
              </a:ext>
            </a:extLst>
          </p:cNvPr>
          <p:cNvSpPr txBox="1"/>
          <p:nvPr/>
        </p:nvSpPr>
        <p:spPr>
          <a:xfrm>
            <a:off x="6493544" y="2362263"/>
            <a:ext cx="131459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Return Period 1 :</a:t>
            </a:r>
          </a:p>
          <a:p>
            <a:r>
              <a:rPr lang="en-US" sz="1200" dirty="0"/>
              <a:t>Return Period 2 :</a:t>
            </a:r>
          </a:p>
          <a:p>
            <a:r>
              <a:rPr lang="en-US" sz="1200" dirty="0"/>
              <a:t>Return Period 3 :</a:t>
            </a:r>
          </a:p>
          <a:p>
            <a:r>
              <a:rPr lang="en-US" sz="1200" dirty="0"/>
              <a:t>Return Period 4 :</a:t>
            </a:r>
          </a:p>
          <a:p>
            <a:r>
              <a:rPr lang="en-US" sz="1200" dirty="0"/>
              <a:t>Return Period 5 :</a:t>
            </a:r>
          </a:p>
          <a:p>
            <a:r>
              <a:rPr lang="en-US" sz="1200" dirty="0"/>
              <a:t>…</a:t>
            </a:r>
          </a:p>
          <a:p>
            <a:r>
              <a:rPr lang="en-US" sz="1200" dirty="0"/>
              <a:t>Return Period 12 :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54CFAC-CE87-4305-8FC6-9ECD69615090}"/>
              </a:ext>
            </a:extLst>
          </p:cNvPr>
          <p:cNvSpPr txBox="1"/>
          <p:nvPr/>
        </p:nvSpPr>
        <p:spPr>
          <a:xfrm>
            <a:off x="7637393" y="2365815"/>
            <a:ext cx="198265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…</a:t>
            </a:r>
          </a:p>
          <a:p>
            <a:r>
              <a:rPr lang="en-US" sz="1200" dirty="0"/>
              <a:t>[Raster1 | Raster2 | Raster3]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0A74E1D-1D7D-44EF-BADC-C1EE98A2B4D2}"/>
              </a:ext>
            </a:extLst>
          </p:cNvPr>
          <p:cNvSpPr/>
          <p:nvPr/>
        </p:nvSpPr>
        <p:spPr>
          <a:xfrm>
            <a:off x="6372695" y="2323025"/>
            <a:ext cx="5410081" cy="18208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1447ADA-3CDF-4945-B767-36ED8598736A}"/>
              </a:ext>
            </a:extLst>
          </p:cNvPr>
          <p:cNvSpPr txBox="1"/>
          <p:nvPr/>
        </p:nvSpPr>
        <p:spPr>
          <a:xfrm>
            <a:off x="6275390" y="2054486"/>
            <a:ext cx="3655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Enter Return Period and Select its Depth Grid(s)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8ED23CE-9D61-426D-BCE7-F135DD03B734}"/>
              </a:ext>
            </a:extLst>
          </p:cNvPr>
          <p:cNvSpPr txBox="1"/>
          <p:nvPr/>
        </p:nvSpPr>
        <p:spPr>
          <a:xfrm>
            <a:off x="300944" y="5817111"/>
            <a:ext cx="5222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Fields named similar to defaults are search for.</a:t>
            </a:r>
          </a:p>
          <a:p>
            <a:r>
              <a:rPr lang="en-US" sz="1000" i="1" dirty="0"/>
              <a:t>Red fields are required and must be mapped. </a:t>
            </a:r>
          </a:p>
          <a:p>
            <a:r>
              <a:rPr lang="en-US" sz="1000" i="1" dirty="0"/>
              <a:t>Green fields have been mapped successfully.</a:t>
            </a:r>
          </a:p>
          <a:p>
            <a:r>
              <a:rPr lang="en-US" sz="1000" i="1" dirty="0"/>
              <a:t>Yellow fields have not been mapped, but are not required.</a:t>
            </a:r>
          </a:p>
        </p:txBody>
      </p:sp>
      <p:graphicFrame>
        <p:nvGraphicFramePr>
          <p:cNvPr id="54" name="Table 54">
            <a:extLst>
              <a:ext uri="{FF2B5EF4-FFF2-40B4-BE49-F238E27FC236}">
                <a16:creationId xmlns:a16="http://schemas.microsoft.com/office/drawing/2014/main" id="{E63547F2-7F06-412A-B639-55DA03CFE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508205"/>
              </p:ext>
            </p:extLst>
          </p:nvPr>
        </p:nvGraphicFramePr>
        <p:xfrm>
          <a:off x="384169" y="4561678"/>
          <a:ext cx="4976724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7832">
                  <a:extLst>
                    <a:ext uri="{9D8B030D-6E8A-4147-A177-3AD203B41FA5}">
                      <a16:colId xmlns:a16="http://schemas.microsoft.com/office/drawing/2014/main" val="2877555175"/>
                    </a:ext>
                  </a:extLst>
                </a:gridCol>
                <a:gridCol w="886340">
                  <a:extLst>
                    <a:ext uri="{9D8B030D-6E8A-4147-A177-3AD203B41FA5}">
                      <a16:colId xmlns:a16="http://schemas.microsoft.com/office/drawing/2014/main" val="1905006432"/>
                    </a:ext>
                  </a:extLst>
                </a:gridCol>
                <a:gridCol w="2272552">
                  <a:extLst>
                    <a:ext uri="{9D8B030D-6E8A-4147-A177-3AD203B41FA5}">
                      <a16:colId xmlns:a16="http://schemas.microsoft.com/office/drawing/2014/main" val="3760340295"/>
                    </a:ext>
                  </a:extLst>
                </a:gridCol>
              </a:tblGrid>
              <a:tr h="228782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DEFAULT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REQUIRED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MAPPED UDF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983553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User Defined </a:t>
                      </a:r>
                      <a:r>
                        <a:rPr lang="en-US" sz="1000" dirty="0" err="1"/>
                        <a:t>Flty</a:t>
                      </a:r>
                      <a:r>
                        <a:rPr lang="en-US" sz="1000" dirty="0"/>
                        <a:t> Id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UUID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307023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Building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823095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Inventory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105114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Content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ContentCost_1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400986"/>
                  </a:ext>
                </a:extLst>
              </a:tr>
            </a:tbl>
          </a:graphicData>
        </a:graphic>
      </p:graphicFrame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73CE1E76-F83D-459B-9925-EAC5B0EFCFD1}"/>
              </a:ext>
            </a:extLst>
          </p:cNvPr>
          <p:cNvSpPr/>
          <p:nvPr/>
        </p:nvSpPr>
        <p:spPr>
          <a:xfrm>
            <a:off x="5414058" y="4616383"/>
            <a:ext cx="92097" cy="627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C293F758-9D1C-4AFF-8158-CC424FBE0ADC}"/>
              </a:ext>
            </a:extLst>
          </p:cNvPr>
          <p:cNvSpPr/>
          <p:nvPr/>
        </p:nvSpPr>
        <p:spPr>
          <a:xfrm rot="10800000">
            <a:off x="5401547" y="5697853"/>
            <a:ext cx="92096" cy="627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19C68F40-7D93-462A-9507-3B1E31DBDE81}"/>
              </a:ext>
            </a:extLst>
          </p:cNvPr>
          <p:cNvSpPr/>
          <p:nvPr/>
        </p:nvSpPr>
        <p:spPr>
          <a:xfrm rot="5400000">
            <a:off x="4084150" y="1556921"/>
            <a:ext cx="74041" cy="86631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Arrow: Chevron 38">
            <a:extLst>
              <a:ext uri="{FF2B5EF4-FFF2-40B4-BE49-F238E27FC236}">
                <a16:creationId xmlns:a16="http://schemas.microsoft.com/office/drawing/2014/main" id="{A82B93D5-6F60-4A49-84C4-242250AC1274}"/>
              </a:ext>
            </a:extLst>
          </p:cNvPr>
          <p:cNvSpPr/>
          <p:nvPr/>
        </p:nvSpPr>
        <p:spPr>
          <a:xfrm rot="5400000">
            <a:off x="3301496" y="892299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E1AF661-D1EA-4D36-B597-6D98038F4C22}"/>
              </a:ext>
            </a:extLst>
          </p:cNvPr>
          <p:cNvSpPr/>
          <p:nvPr/>
        </p:nvSpPr>
        <p:spPr>
          <a:xfrm>
            <a:off x="7821928" y="573523"/>
            <a:ext cx="150731" cy="5294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8C11E3E9-2E1D-450F-B137-E11E771C9882}"/>
              </a:ext>
            </a:extLst>
          </p:cNvPr>
          <p:cNvSpPr/>
          <p:nvPr/>
        </p:nvSpPr>
        <p:spPr>
          <a:xfrm>
            <a:off x="7862356" y="618435"/>
            <a:ext cx="90038" cy="626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4F263564-1BA3-4616-92EF-53447B31169A}"/>
              </a:ext>
            </a:extLst>
          </p:cNvPr>
          <p:cNvSpPr/>
          <p:nvPr/>
        </p:nvSpPr>
        <p:spPr>
          <a:xfrm rot="10800000">
            <a:off x="7862356" y="988473"/>
            <a:ext cx="90038" cy="626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row: Chevron 51">
            <a:extLst>
              <a:ext uri="{FF2B5EF4-FFF2-40B4-BE49-F238E27FC236}">
                <a16:creationId xmlns:a16="http://schemas.microsoft.com/office/drawing/2014/main" id="{1A7F049B-1CB9-4CD3-B4BA-92B982AD43FE}"/>
              </a:ext>
            </a:extLst>
          </p:cNvPr>
          <p:cNvSpPr/>
          <p:nvPr/>
        </p:nvSpPr>
        <p:spPr>
          <a:xfrm rot="5400000">
            <a:off x="9531890" y="2477552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Arrow: Chevron 52">
            <a:extLst>
              <a:ext uri="{FF2B5EF4-FFF2-40B4-BE49-F238E27FC236}">
                <a16:creationId xmlns:a16="http://schemas.microsoft.com/office/drawing/2014/main" id="{16009723-5D7F-4E2D-99BB-FED8DFF91993}"/>
              </a:ext>
            </a:extLst>
          </p:cNvPr>
          <p:cNvSpPr/>
          <p:nvPr/>
        </p:nvSpPr>
        <p:spPr>
          <a:xfrm rot="5400000">
            <a:off x="9531890" y="3012134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Arrow: Chevron 56">
            <a:extLst>
              <a:ext uri="{FF2B5EF4-FFF2-40B4-BE49-F238E27FC236}">
                <a16:creationId xmlns:a16="http://schemas.microsoft.com/office/drawing/2014/main" id="{037D22CA-B135-4910-8ACE-C11ACCE3C727}"/>
              </a:ext>
            </a:extLst>
          </p:cNvPr>
          <p:cNvSpPr/>
          <p:nvPr/>
        </p:nvSpPr>
        <p:spPr>
          <a:xfrm rot="5400000">
            <a:off x="9531890" y="2833940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9" name="Arrow: Chevron 58">
            <a:extLst>
              <a:ext uri="{FF2B5EF4-FFF2-40B4-BE49-F238E27FC236}">
                <a16:creationId xmlns:a16="http://schemas.microsoft.com/office/drawing/2014/main" id="{245DA195-EF90-4526-87FF-C0307410C01E}"/>
              </a:ext>
            </a:extLst>
          </p:cNvPr>
          <p:cNvSpPr/>
          <p:nvPr/>
        </p:nvSpPr>
        <p:spPr>
          <a:xfrm rot="5400000">
            <a:off x="9531890" y="3190327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F7855D91-2159-4310-A82D-96D859820003}"/>
              </a:ext>
            </a:extLst>
          </p:cNvPr>
          <p:cNvSpPr/>
          <p:nvPr/>
        </p:nvSpPr>
        <p:spPr>
          <a:xfrm rot="5400000">
            <a:off x="9531890" y="2655746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11C8136-6665-4C77-A803-06E6E1B2F6E6}"/>
              </a:ext>
            </a:extLst>
          </p:cNvPr>
          <p:cNvSpPr txBox="1"/>
          <p:nvPr/>
        </p:nvSpPr>
        <p:spPr>
          <a:xfrm>
            <a:off x="6499030" y="4947456"/>
            <a:ext cx="15502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100 </a:t>
            </a:r>
            <a:r>
              <a:rPr lang="en-US" sz="1200" dirty="0" err="1"/>
              <a:t>yr</a:t>
            </a:r>
            <a:r>
              <a:rPr lang="en-US" sz="1200" dirty="0"/>
              <a:t> Return Period :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47FABCC-0D87-4CDA-A334-223728ECCF1C}"/>
              </a:ext>
            </a:extLst>
          </p:cNvPr>
          <p:cNvSpPr txBox="1"/>
          <p:nvPr/>
        </p:nvSpPr>
        <p:spPr>
          <a:xfrm>
            <a:off x="7950413" y="4955147"/>
            <a:ext cx="19826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[Raster1 | Raster2 | Raster3]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0790D7F-2657-4045-B634-6A454CABCDC3}"/>
              </a:ext>
            </a:extLst>
          </p:cNvPr>
          <p:cNvSpPr/>
          <p:nvPr/>
        </p:nvSpPr>
        <p:spPr>
          <a:xfrm>
            <a:off x="6393453" y="4879330"/>
            <a:ext cx="5410081" cy="12410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CBB0AF7-DDF3-400C-96E6-92F0055D09F5}"/>
              </a:ext>
            </a:extLst>
          </p:cNvPr>
          <p:cNvSpPr txBox="1"/>
          <p:nvPr/>
        </p:nvSpPr>
        <p:spPr>
          <a:xfrm>
            <a:off x="6296148" y="4610791"/>
            <a:ext cx="1645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Depth Grid(s)</a:t>
            </a:r>
          </a:p>
        </p:txBody>
      </p:sp>
      <p:sp>
        <p:nvSpPr>
          <p:cNvPr id="68" name="Arrow: Chevron 67">
            <a:extLst>
              <a:ext uri="{FF2B5EF4-FFF2-40B4-BE49-F238E27FC236}">
                <a16:creationId xmlns:a16="http://schemas.microsoft.com/office/drawing/2014/main" id="{01430DB0-8D2F-4237-B97F-6D46B68A9340}"/>
              </a:ext>
            </a:extLst>
          </p:cNvPr>
          <p:cNvSpPr/>
          <p:nvPr/>
        </p:nvSpPr>
        <p:spPr>
          <a:xfrm rot="5400000">
            <a:off x="9844910" y="5066884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0EC7669-2261-44AB-8DB4-2BB9689BD4EA}"/>
              </a:ext>
            </a:extLst>
          </p:cNvPr>
          <p:cNvSpPr txBox="1"/>
          <p:nvPr/>
        </p:nvSpPr>
        <p:spPr>
          <a:xfrm>
            <a:off x="6535472" y="487908"/>
            <a:ext cx="622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Raster: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E17A4EE-61F0-4DF2-AD0A-C34CCCBB72DB}"/>
              </a:ext>
            </a:extLst>
          </p:cNvPr>
          <p:cNvSpPr txBox="1"/>
          <p:nvPr/>
        </p:nvSpPr>
        <p:spPr>
          <a:xfrm>
            <a:off x="7122890" y="483467"/>
            <a:ext cx="775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 1</a:t>
            </a:r>
          </a:p>
          <a:p>
            <a:r>
              <a:rPr lang="en-US" sz="1200" dirty="0"/>
              <a:t> Raster 2</a:t>
            </a:r>
          </a:p>
          <a:p>
            <a:r>
              <a:rPr lang="en-US" sz="1200" dirty="0"/>
              <a:t> Raster 3]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B92C97C-5ED8-4012-AD15-717FA6965FD5}"/>
              </a:ext>
            </a:extLst>
          </p:cNvPr>
          <p:cNvSpPr/>
          <p:nvPr/>
        </p:nvSpPr>
        <p:spPr>
          <a:xfrm>
            <a:off x="6372695" y="411196"/>
            <a:ext cx="5410081" cy="1236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AB413A6-599F-4E3D-8AE5-B3FEA94EFF6E}"/>
              </a:ext>
            </a:extLst>
          </p:cNvPr>
          <p:cNvSpPr txBox="1"/>
          <p:nvPr/>
        </p:nvSpPr>
        <p:spPr>
          <a:xfrm>
            <a:off x="6275390" y="142657"/>
            <a:ext cx="1645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Depth Grid(s)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9624771-410A-434E-92BF-78E6610AEE24}"/>
              </a:ext>
            </a:extLst>
          </p:cNvPr>
          <p:cNvSpPr txBox="1"/>
          <p:nvPr/>
        </p:nvSpPr>
        <p:spPr>
          <a:xfrm>
            <a:off x="6393453" y="1185293"/>
            <a:ext cx="3225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Press ‘</a:t>
            </a:r>
            <a:r>
              <a:rPr lang="en-US" sz="1200" i="1" dirty="0" err="1"/>
              <a:t>cntrl</a:t>
            </a:r>
            <a:r>
              <a:rPr lang="en-US" sz="1200" i="1" dirty="0"/>
              <a:t>’ key to select multiple </a:t>
            </a:r>
            <a:r>
              <a:rPr lang="en-US" sz="1200" i="1" dirty="0" err="1"/>
              <a:t>rasters</a:t>
            </a:r>
            <a:r>
              <a:rPr lang="en-US" sz="1200" i="1" dirty="0"/>
              <a:t>.</a:t>
            </a:r>
          </a:p>
          <a:p>
            <a:r>
              <a:rPr lang="en-US" sz="1200" i="1" dirty="0"/>
              <a:t>Depth Grid values must be in feet.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365032-6098-498B-AFD6-AA8A40323A28}"/>
              </a:ext>
            </a:extLst>
          </p:cNvPr>
          <p:cNvSpPr txBox="1"/>
          <p:nvPr/>
        </p:nvSpPr>
        <p:spPr>
          <a:xfrm>
            <a:off x="10804379" y="784123"/>
            <a:ext cx="10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Standard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4D3D427-5202-441E-AB41-62E0590B4E78}"/>
              </a:ext>
            </a:extLst>
          </p:cNvPr>
          <p:cNvSpPr txBox="1"/>
          <p:nvPr/>
        </p:nvSpPr>
        <p:spPr>
          <a:xfrm>
            <a:off x="11215756" y="2987578"/>
            <a:ext cx="10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AAL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BB52133-CAF3-4909-B0B2-06B8D54C1393}"/>
              </a:ext>
            </a:extLst>
          </p:cNvPr>
          <p:cNvSpPr txBox="1"/>
          <p:nvPr/>
        </p:nvSpPr>
        <p:spPr>
          <a:xfrm>
            <a:off x="10786948" y="5299325"/>
            <a:ext cx="10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AAL PELV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94AE36E-2464-4CC2-B2A9-B0ECA5D56732}"/>
              </a:ext>
            </a:extLst>
          </p:cNvPr>
          <p:cNvSpPr/>
          <p:nvPr/>
        </p:nvSpPr>
        <p:spPr>
          <a:xfrm>
            <a:off x="244732" y="1968425"/>
            <a:ext cx="5410081" cy="1236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E9285B1-98BF-4A06-A702-7042D7D8B0E9}"/>
              </a:ext>
            </a:extLst>
          </p:cNvPr>
          <p:cNvSpPr txBox="1"/>
          <p:nvPr/>
        </p:nvSpPr>
        <p:spPr>
          <a:xfrm>
            <a:off x="147427" y="1699886"/>
            <a:ext cx="1645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Depth Grid(s)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FC2BD329-C2D5-4136-8346-85755C575681}"/>
              </a:ext>
            </a:extLst>
          </p:cNvPr>
          <p:cNvSpPr/>
          <p:nvPr/>
        </p:nvSpPr>
        <p:spPr>
          <a:xfrm>
            <a:off x="251257" y="3468620"/>
            <a:ext cx="5437423" cy="3826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80882D0-969D-4A00-AD86-40D56304BDC9}"/>
              </a:ext>
            </a:extLst>
          </p:cNvPr>
          <p:cNvSpPr txBox="1"/>
          <p:nvPr/>
        </p:nvSpPr>
        <p:spPr>
          <a:xfrm>
            <a:off x="208825" y="4143921"/>
            <a:ext cx="1829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Review Field Mapping</a:t>
            </a:r>
          </a:p>
        </p:txBody>
      </p:sp>
      <p:sp>
        <p:nvSpPr>
          <p:cNvPr id="80" name="Arrow: Chevron 79">
            <a:extLst>
              <a:ext uri="{FF2B5EF4-FFF2-40B4-BE49-F238E27FC236}">
                <a16:creationId xmlns:a16="http://schemas.microsoft.com/office/drawing/2014/main" id="{EFB4A046-F278-4FC0-8CFE-55A2AD7B1CED}"/>
              </a:ext>
            </a:extLst>
          </p:cNvPr>
          <p:cNvSpPr/>
          <p:nvPr/>
        </p:nvSpPr>
        <p:spPr>
          <a:xfrm rot="5400000">
            <a:off x="9527084" y="3573059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60B6D34-7CDD-4870-A53D-435F7797AEB2}"/>
              </a:ext>
            </a:extLst>
          </p:cNvPr>
          <p:cNvSpPr txBox="1"/>
          <p:nvPr/>
        </p:nvSpPr>
        <p:spPr>
          <a:xfrm>
            <a:off x="6436413" y="5811358"/>
            <a:ext cx="322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Depth Grid values must be in feet.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AAE7732-D973-49EA-BE6A-372054F0AA4C}"/>
              </a:ext>
            </a:extLst>
          </p:cNvPr>
          <p:cNvSpPr txBox="1"/>
          <p:nvPr/>
        </p:nvSpPr>
        <p:spPr>
          <a:xfrm>
            <a:off x="6418002" y="3816102"/>
            <a:ext cx="322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Depth Grid values must be in feet.</a:t>
            </a:r>
          </a:p>
        </p:txBody>
      </p:sp>
    </p:spTree>
    <p:extLst>
      <p:ext uri="{BB962C8B-B14F-4D97-AF65-F5344CB8AC3E}">
        <p14:creationId xmlns:p14="http://schemas.microsoft.com/office/powerpoint/2010/main" val="3191413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F1A4E3F6-6AE6-47DD-8800-40366D7513CE}"/>
              </a:ext>
            </a:extLst>
          </p:cNvPr>
          <p:cNvSpPr/>
          <p:nvPr/>
        </p:nvSpPr>
        <p:spPr>
          <a:xfrm>
            <a:off x="5364616" y="4561678"/>
            <a:ext cx="174343" cy="124968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01A7AF9-EA79-4563-8231-358995B51D25}"/>
              </a:ext>
            </a:extLst>
          </p:cNvPr>
          <p:cNvSpPr/>
          <p:nvPr/>
        </p:nvSpPr>
        <p:spPr>
          <a:xfrm>
            <a:off x="0" y="-7613"/>
            <a:ext cx="6057900" cy="68656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D15000C-51B7-4128-AF53-86626718456A}"/>
              </a:ext>
            </a:extLst>
          </p:cNvPr>
          <p:cNvSpPr/>
          <p:nvPr/>
        </p:nvSpPr>
        <p:spPr>
          <a:xfrm>
            <a:off x="4505126" y="6581128"/>
            <a:ext cx="560377" cy="2149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Run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975664-7FD5-47E3-BFC5-A0709C49E52E}"/>
              </a:ext>
            </a:extLst>
          </p:cNvPr>
          <p:cNvSpPr/>
          <p:nvPr/>
        </p:nvSpPr>
        <p:spPr>
          <a:xfrm>
            <a:off x="409224" y="3537839"/>
            <a:ext cx="1802718" cy="24162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Browse to Inventory Data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9DA33C-75C9-4CD0-A32F-9C763E4E2652}"/>
              </a:ext>
            </a:extLst>
          </p:cNvPr>
          <p:cNvSpPr/>
          <p:nvPr/>
        </p:nvSpPr>
        <p:spPr>
          <a:xfrm>
            <a:off x="5219566" y="6581128"/>
            <a:ext cx="560377" cy="2149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Quit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368100-93E8-461D-A58E-042B505B6026}"/>
              </a:ext>
            </a:extLst>
          </p:cNvPr>
          <p:cNvSpPr txBox="1"/>
          <p:nvPr/>
        </p:nvSpPr>
        <p:spPr>
          <a:xfrm>
            <a:off x="251258" y="792755"/>
            <a:ext cx="905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Flood Type: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F0D2BF-0C76-44E5-AE46-E33011330BF2}"/>
              </a:ext>
            </a:extLst>
          </p:cNvPr>
          <p:cNvSpPr txBox="1"/>
          <p:nvPr/>
        </p:nvSpPr>
        <p:spPr>
          <a:xfrm>
            <a:off x="1161377" y="792755"/>
            <a:ext cx="22599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[Riverine | Coastal A | Coastal V]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40BEAD-8916-449D-A50F-649E806125BD}"/>
              </a:ext>
            </a:extLst>
          </p:cNvPr>
          <p:cNvSpPr txBox="1"/>
          <p:nvPr/>
        </p:nvSpPr>
        <p:spPr>
          <a:xfrm>
            <a:off x="384169" y="1442155"/>
            <a:ext cx="40078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[Standard | Average Annualized Loss (AAL) | AAL w/PELV]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7441DB-78A9-4D7C-AA66-620BD9B300E9}"/>
              </a:ext>
            </a:extLst>
          </p:cNvPr>
          <p:cNvSpPr/>
          <p:nvPr/>
        </p:nvSpPr>
        <p:spPr>
          <a:xfrm>
            <a:off x="251257" y="792756"/>
            <a:ext cx="5384659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1A26452-00AF-4451-8D27-5EE719A21151}"/>
              </a:ext>
            </a:extLst>
          </p:cNvPr>
          <p:cNvSpPr/>
          <p:nvPr/>
        </p:nvSpPr>
        <p:spPr>
          <a:xfrm>
            <a:off x="251257" y="1411168"/>
            <a:ext cx="5410081" cy="3149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CD069AB-A811-47CA-851F-C36F0E15007F}"/>
              </a:ext>
            </a:extLst>
          </p:cNvPr>
          <p:cNvSpPr/>
          <p:nvPr/>
        </p:nvSpPr>
        <p:spPr>
          <a:xfrm>
            <a:off x="306131" y="4476924"/>
            <a:ext cx="5437423" cy="2042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1D21704-4285-4132-BAB7-6967BB6996E2}"/>
              </a:ext>
            </a:extLst>
          </p:cNvPr>
          <p:cNvSpPr txBox="1"/>
          <p:nvPr/>
        </p:nvSpPr>
        <p:spPr>
          <a:xfrm>
            <a:off x="140005" y="533386"/>
            <a:ext cx="14573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Flood Type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996AF2C-7E73-486D-A82A-F49E4CFCF5C4}"/>
              </a:ext>
            </a:extLst>
          </p:cNvPr>
          <p:cNvSpPr txBox="1"/>
          <p:nvPr/>
        </p:nvSpPr>
        <p:spPr>
          <a:xfrm>
            <a:off x="153952" y="1142629"/>
            <a:ext cx="1640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Analysis Type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59A62BC-2979-4462-9F1F-A642ECD9D606}"/>
              </a:ext>
            </a:extLst>
          </p:cNvPr>
          <p:cNvSpPr txBox="1"/>
          <p:nvPr/>
        </p:nvSpPr>
        <p:spPr>
          <a:xfrm>
            <a:off x="208826" y="3172244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UDF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DE4549C-C3CB-4B75-8AFB-BF727E1B7358}"/>
              </a:ext>
            </a:extLst>
          </p:cNvPr>
          <p:cNvSpPr txBox="1"/>
          <p:nvPr/>
        </p:nvSpPr>
        <p:spPr>
          <a:xfrm>
            <a:off x="2295864" y="3537839"/>
            <a:ext cx="25537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{Chosen UDF File path displayed here}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4B568CA-3D38-4D43-8FAC-4A54CC29E3D6}"/>
              </a:ext>
            </a:extLst>
          </p:cNvPr>
          <p:cNvSpPr txBox="1"/>
          <p:nvPr/>
        </p:nvSpPr>
        <p:spPr>
          <a:xfrm>
            <a:off x="6493544" y="2362263"/>
            <a:ext cx="131459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Return Period 1 :</a:t>
            </a:r>
          </a:p>
          <a:p>
            <a:r>
              <a:rPr lang="en-US" sz="1200" dirty="0"/>
              <a:t>Return Period 2 :</a:t>
            </a:r>
          </a:p>
          <a:p>
            <a:r>
              <a:rPr lang="en-US" sz="1200" dirty="0"/>
              <a:t>Return Period 3 :</a:t>
            </a:r>
          </a:p>
          <a:p>
            <a:r>
              <a:rPr lang="en-US" sz="1200" dirty="0"/>
              <a:t>Return Period 4 :</a:t>
            </a:r>
          </a:p>
          <a:p>
            <a:r>
              <a:rPr lang="en-US" sz="1200" dirty="0"/>
              <a:t>Return Period 5 :</a:t>
            </a:r>
          </a:p>
          <a:p>
            <a:r>
              <a:rPr lang="en-US" sz="1200" dirty="0"/>
              <a:t>…</a:t>
            </a:r>
          </a:p>
          <a:p>
            <a:r>
              <a:rPr lang="en-US" sz="1200" dirty="0"/>
              <a:t>Return Period 12 :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54CFAC-CE87-4305-8FC6-9ECD69615090}"/>
              </a:ext>
            </a:extLst>
          </p:cNvPr>
          <p:cNvSpPr txBox="1"/>
          <p:nvPr/>
        </p:nvSpPr>
        <p:spPr>
          <a:xfrm>
            <a:off x="7637393" y="2365815"/>
            <a:ext cx="198265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[Raster1 | Raster2 | Raster3]</a:t>
            </a:r>
          </a:p>
          <a:p>
            <a:r>
              <a:rPr lang="en-US" sz="1200" dirty="0"/>
              <a:t>…</a:t>
            </a:r>
          </a:p>
          <a:p>
            <a:r>
              <a:rPr lang="en-US" sz="1200" dirty="0"/>
              <a:t>[Raster1 | Raster2 | Raster3]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0A74E1D-1D7D-44EF-BADC-C1EE98A2B4D2}"/>
              </a:ext>
            </a:extLst>
          </p:cNvPr>
          <p:cNvSpPr/>
          <p:nvPr/>
        </p:nvSpPr>
        <p:spPr>
          <a:xfrm>
            <a:off x="6372695" y="2323025"/>
            <a:ext cx="5410081" cy="18208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1447ADA-3CDF-4945-B767-36ED8598736A}"/>
              </a:ext>
            </a:extLst>
          </p:cNvPr>
          <p:cNvSpPr txBox="1"/>
          <p:nvPr/>
        </p:nvSpPr>
        <p:spPr>
          <a:xfrm>
            <a:off x="6275390" y="2054486"/>
            <a:ext cx="36559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Enter Return Period and Select its Depth Grid(s)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8ED23CE-9D61-426D-BCE7-F135DD03B734}"/>
              </a:ext>
            </a:extLst>
          </p:cNvPr>
          <p:cNvSpPr txBox="1"/>
          <p:nvPr/>
        </p:nvSpPr>
        <p:spPr>
          <a:xfrm>
            <a:off x="300944" y="5817111"/>
            <a:ext cx="52221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/>
              <a:t>Fields named similar to defaults are search for.</a:t>
            </a:r>
          </a:p>
          <a:p>
            <a:r>
              <a:rPr lang="en-US" sz="1000" i="1" dirty="0"/>
              <a:t>Red fields are required and must be mapped. </a:t>
            </a:r>
          </a:p>
          <a:p>
            <a:r>
              <a:rPr lang="en-US" sz="1000" i="1" dirty="0"/>
              <a:t>Green fields have been mapped successfully.</a:t>
            </a:r>
          </a:p>
          <a:p>
            <a:r>
              <a:rPr lang="en-US" sz="1000" i="1" dirty="0"/>
              <a:t>Yellow fields have not been mapped, but are not required.</a:t>
            </a:r>
          </a:p>
        </p:txBody>
      </p:sp>
      <p:graphicFrame>
        <p:nvGraphicFramePr>
          <p:cNvPr id="54" name="Table 54">
            <a:extLst>
              <a:ext uri="{FF2B5EF4-FFF2-40B4-BE49-F238E27FC236}">
                <a16:creationId xmlns:a16="http://schemas.microsoft.com/office/drawing/2014/main" id="{E63547F2-7F06-412A-B639-55DA03CFED4C}"/>
              </a:ext>
            </a:extLst>
          </p:cNvPr>
          <p:cNvGraphicFramePr>
            <a:graphicFrameLocks noGrp="1"/>
          </p:cNvGraphicFramePr>
          <p:nvPr/>
        </p:nvGraphicFramePr>
        <p:xfrm>
          <a:off x="384169" y="4561678"/>
          <a:ext cx="4976724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7832">
                  <a:extLst>
                    <a:ext uri="{9D8B030D-6E8A-4147-A177-3AD203B41FA5}">
                      <a16:colId xmlns:a16="http://schemas.microsoft.com/office/drawing/2014/main" val="2877555175"/>
                    </a:ext>
                  </a:extLst>
                </a:gridCol>
                <a:gridCol w="886340">
                  <a:extLst>
                    <a:ext uri="{9D8B030D-6E8A-4147-A177-3AD203B41FA5}">
                      <a16:colId xmlns:a16="http://schemas.microsoft.com/office/drawing/2014/main" val="1905006432"/>
                    </a:ext>
                  </a:extLst>
                </a:gridCol>
                <a:gridCol w="2272552">
                  <a:extLst>
                    <a:ext uri="{9D8B030D-6E8A-4147-A177-3AD203B41FA5}">
                      <a16:colId xmlns:a16="http://schemas.microsoft.com/office/drawing/2014/main" val="3760340295"/>
                    </a:ext>
                  </a:extLst>
                </a:gridCol>
              </a:tblGrid>
              <a:tr h="228782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DEFAULT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REQUIRED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MAPPED UDF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983553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User Defined </a:t>
                      </a:r>
                      <a:r>
                        <a:rPr lang="en-US" sz="1000" dirty="0" err="1"/>
                        <a:t>Flty</a:t>
                      </a:r>
                      <a:r>
                        <a:rPr lang="en-US" sz="1000" dirty="0"/>
                        <a:t> Id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UUID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307023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Building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823095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Inventory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105114"/>
                  </a:ext>
                </a:extLst>
              </a:tr>
              <a:tr h="228782">
                <a:tc>
                  <a:txBody>
                    <a:bodyPr/>
                    <a:lstStyle/>
                    <a:p>
                      <a:r>
                        <a:rPr lang="en-US" sz="1000" dirty="0"/>
                        <a:t>Content Cost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ContentCost_1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400986"/>
                  </a:ext>
                </a:extLst>
              </a:tr>
            </a:tbl>
          </a:graphicData>
        </a:graphic>
      </p:graphicFrame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73CE1E76-F83D-459B-9925-EAC5B0EFCFD1}"/>
              </a:ext>
            </a:extLst>
          </p:cNvPr>
          <p:cNvSpPr/>
          <p:nvPr/>
        </p:nvSpPr>
        <p:spPr>
          <a:xfrm>
            <a:off x="5414058" y="4616383"/>
            <a:ext cx="92097" cy="627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C293F758-9D1C-4AFF-8158-CC424FBE0ADC}"/>
              </a:ext>
            </a:extLst>
          </p:cNvPr>
          <p:cNvSpPr/>
          <p:nvPr/>
        </p:nvSpPr>
        <p:spPr>
          <a:xfrm rot="10800000">
            <a:off x="5401547" y="5697853"/>
            <a:ext cx="92096" cy="6274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19C68F40-7D93-462A-9507-3B1E31DBDE81}"/>
              </a:ext>
            </a:extLst>
          </p:cNvPr>
          <p:cNvSpPr/>
          <p:nvPr/>
        </p:nvSpPr>
        <p:spPr>
          <a:xfrm rot="5400000">
            <a:off x="4084150" y="1556921"/>
            <a:ext cx="74041" cy="86631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Arrow: Chevron 38">
            <a:extLst>
              <a:ext uri="{FF2B5EF4-FFF2-40B4-BE49-F238E27FC236}">
                <a16:creationId xmlns:a16="http://schemas.microsoft.com/office/drawing/2014/main" id="{A82B93D5-6F60-4A49-84C4-242250AC1274}"/>
              </a:ext>
            </a:extLst>
          </p:cNvPr>
          <p:cNvSpPr/>
          <p:nvPr/>
        </p:nvSpPr>
        <p:spPr>
          <a:xfrm rot="5400000">
            <a:off x="3301496" y="892299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E1AF661-D1EA-4D36-B597-6D98038F4C22}"/>
              </a:ext>
            </a:extLst>
          </p:cNvPr>
          <p:cNvSpPr/>
          <p:nvPr/>
        </p:nvSpPr>
        <p:spPr>
          <a:xfrm>
            <a:off x="7821928" y="573523"/>
            <a:ext cx="150731" cy="5294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sosceles Triangle 41">
            <a:extLst>
              <a:ext uri="{FF2B5EF4-FFF2-40B4-BE49-F238E27FC236}">
                <a16:creationId xmlns:a16="http://schemas.microsoft.com/office/drawing/2014/main" id="{8C11E3E9-2E1D-450F-B137-E11E771C9882}"/>
              </a:ext>
            </a:extLst>
          </p:cNvPr>
          <p:cNvSpPr/>
          <p:nvPr/>
        </p:nvSpPr>
        <p:spPr>
          <a:xfrm>
            <a:off x="7862356" y="618435"/>
            <a:ext cx="90038" cy="626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4F263564-1BA3-4616-92EF-53447B31169A}"/>
              </a:ext>
            </a:extLst>
          </p:cNvPr>
          <p:cNvSpPr/>
          <p:nvPr/>
        </p:nvSpPr>
        <p:spPr>
          <a:xfrm rot="10800000">
            <a:off x="7862356" y="988473"/>
            <a:ext cx="90038" cy="626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row: Chevron 51">
            <a:extLst>
              <a:ext uri="{FF2B5EF4-FFF2-40B4-BE49-F238E27FC236}">
                <a16:creationId xmlns:a16="http://schemas.microsoft.com/office/drawing/2014/main" id="{1A7F049B-1CB9-4CD3-B4BA-92B982AD43FE}"/>
              </a:ext>
            </a:extLst>
          </p:cNvPr>
          <p:cNvSpPr/>
          <p:nvPr/>
        </p:nvSpPr>
        <p:spPr>
          <a:xfrm rot="5400000">
            <a:off x="9531890" y="2477552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Arrow: Chevron 52">
            <a:extLst>
              <a:ext uri="{FF2B5EF4-FFF2-40B4-BE49-F238E27FC236}">
                <a16:creationId xmlns:a16="http://schemas.microsoft.com/office/drawing/2014/main" id="{16009723-5D7F-4E2D-99BB-FED8DFF91993}"/>
              </a:ext>
            </a:extLst>
          </p:cNvPr>
          <p:cNvSpPr/>
          <p:nvPr/>
        </p:nvSpPr>
        <p:spPr>
          <a:xfrm rot="5400000">
            <a:off x="9531890" y="3012134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Arrow: Chevron 56">
            <a:extLst>
              <a:ext uri="{FF2B5EF4-FFF2-40B4-BE49-F238E27FC236}">
                <a16:creationId xmlns:a16="http://schemas.microsoft.com/office/drawing/2014/main" id="{037D22CA-B135-4910-8ACE-C11ACCE3C727}"/>
              </a:ext>
            </a:extLst>
          </p:cNvPr>
          <p:cNvSpPr/>
          <p:nvPr/>
        </p:nvSpPr>
        <p:spPr>
          <a:xfrm rot="5400000">
            <a:off x="9531890" y="2833940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9" name="Arrow: Chevron 58">
            <a:extLst>
              <a:ext uri="{FF2B5EF4-FFF2-40B4-BE49-F238E27FC236}">
                <a16:creationId xmlns:a16="http://schemas.microsoft.com/office/drawing/2014/main" id="{245DA195-EF90-4526-87FF-C0307410C01E}"/>
              </a:ext>
            </a:extLst>
          </p:cNvPr>
          <p:cNvSpPr/>
          <p:nvPr/>
        </p:nvSpPr>
        <p:spPr>
          <a:xfrm rot="5400000">
            <a:off x="9531890" y="3190327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0" name="Arrow: Chevron 59">
            <a:extLst>
              <a:ext uri="{FF2B5EF4-FFF2-40B4-BE49-F238E27FC236}">
                <a16:creationId xmlns:a16="http://schemas.microsoft.com/office/drawing/2014/main" id="{F7855D91-2159-4310-A82D-96D859820003}"/>
              </a:ext>
            </a:extLst>
          </p:cNvPr>
          <p:cNvSpPr/>
          <p:nvPr/>
        </p:nvSpPr>
        <p:spPr>
          <a:xfrm rot="5400000">
            <a:off x="9531890" y="2655746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11C8136-6665-4C77-A803-06E6E1B2F6E6}"/>
              </a:ext>
            </a:extLst>
          </p:cNvPr>
          <p:cNvSpPr txBox="1"/>
          <p:nvPr/>
        </p:nvSpPr>
        <p:spPr>
          <a:xfrm>
            <a:off x="6499030" y="4947456"/>
            <a:ext cx="15502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100 </a:t>
            </a:r>
            <a:r>
              <a:rPr lang="en-US" sz="1200" dirty="0" err="1"/>
              <a:t>yr</a:t>
            </a:r>
            <a:r>
              <a:rPr lang="en-US" sz="1200" dirty="0"/>
              <a:t> Return Period :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47FABCC-0D87-4CDA-A334-223728ECCF1C}"/>
              </a:ext>
            </a:extLst>
          </p:cNvPr>
          <p:cNvSpPr txBox="1"/>
          <p:nvPr/>
        </p:nvSpPr>
        <p:spPr>
          <a:xfrm>
            <a:off x="7950413" y="4955147"/>
            <a:ext cx="19826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[Raster1 | Raster2 | Raster3]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0790D7F-2657-4045-B634-6A454CABCDC3}"/>
              </a:ext>
            </a:extLst>
          </p:cNvPr>
          <p:cNvSpPr/>
          <p:nvPr/>
        </p:nvSpPr>
        <p:spPr>
          <a:xfrm>
            <a:off x="6393453" y="4879330"/>
            <a:ext cx="5410081" cy="12410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CBB0AF7-DDF3-400C-96E6-92F0055D09F5}"/>
              </a:ext>
            </a:extLst>
          </p:cNvPr>
          <p:cNvSpPr txBox="1"/>
          <p:nvPr/>
        </p:nvSpPr>
        <p:spPr>
          <a:xfrm>
            <a:off x="6296148" y="4610791"/>
            <a:ext cx="1645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Depth Grid(s)</a:t>
            </a:r>
          </a:p>
        </p:txBody>
      </p:sp>
      <p:sp>
        <p:nvSpPr>
          <p:cNvPr id="68" name="Arrow: Chevron 67">
            <a:extLst>
              <a:ext uri="{FF2B5EF4-FFF2-40B4-BE49-F238E27FC236}">
                <a16:creationId xmlns:a16="http://schemas.microsoft.com/office/drawing/2014/main" id="{01430DB0-8D2F-4237-B97F-6D46B68A9340}"/>
              </a:ext>
            </a:extLst>
          </p:cNvPr>
          <p:cNvSpPr/>
          <p:nvPr/>
        </p:nvSpPr>
        <p:spPr>
          <a:xfrm rot="5400000">
            <a:off x="9844910" y="5066884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0EC7669-2261-44AB-8DB4-2BB9689BD4EA}"/>
              </a:ext>
            </a:extLst>
          </p:cNvPr>
          <p:cNvSpPr txBox="1"/>
          <p:nvPr/>
        </p:nvSpPr>
        <p:spPr>
          <a:xfrm>
            <a:off x="6535472" y="487908"/>
            <a:ext cx="622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Raster: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E17A4EE-61F0-4DF2-AD0A-C34CCCBB72DB}"/>
              </a:ext>
            </a:extLst>
          </p:cNvPr>
          <p:cNvSpPr txBox="1"/>
          <p:nvPr/>
        </p:nvSpPr>
        <p:spPr>
          <a:xfrm>
            <a:off x="7122890" y="483467"/>
            <a:ext cx="775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[Raster 1</a:t>
            </a:r>
          </a:p>
          <a:p>
            <a:r>
              <a:rPr lang="en-US" sz="1200" dirty="0"/>
              <a:t> Raster 2</a:t>
            </a:r>
          </a:p>
          <a:p>
            <a:r>
              <a:rPr lang="en-US" sz="1200" dirty="0"/>
              <a:t> Raster 3]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2B92C97C-5ED8-4012-AD15-717FA6965FD5}"/>
              </a:ext>
            </a:extLst>
          </p:cNvPr>
          <p:cNvSpPr/>
          <p:nvPr/>
        </p:nvSpPr>
        <p:spPr>
          <a:xfrm>
            <a:off x="6372695" y="411196"/>
            <a:ext cx="5410081" cy="1236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AB413A6-599F-4E3D-8AE5-B3FEA94EFF6E}"/>
              </a:ext>
            </a:extLst>
          </p:cNvPr>
          <p:cNvSpPr txBox="1"/>
          <p:nvPr/>
        </p:nvSpPr>
        <p:spPr>
          <a:xfrm>
            <a:off x="6275390" y="142657"/>
            <a:ext cx="1645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Depth Grid(s)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9624771-410A-434E-92BF-78E6610AEE24}"/>
              </a:ext>
            </a:extLst>
          </p:cNvPr>
          <p:cNvSpPr txBox="1"/>
          <p:nvPr/>
        </p:nvSpPr>
        <p:spPr>
          <a:xfrm>
            <a:off x="6393453" y="1185293"/>
            <a:ext cx="3225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Press ‘</a:t>
            </a:r>
            <a:r>
              <a:rPr lang="en-US" sz="1200" i="1" dirty="0" err="1"/>
              <a:t>cntrl</a:t>
            </a:r>
            <a:r>
              <a:rPr lang="en-US" sz="1200" i="1" dirty="0"/>
              <a:t>’ key to select multiple </a:t>
            </a:r>
            <a:r>
              <a:rPr lang="en-US" sz="1200" i="1" dirty="0" err="1"/>
              <a:t>rasters</a:t>
            </a:r>
            <a:r>
              <a:rPr lang="en-US" sz="1200" i="1" dirty="0"/>
              <a:t>.</a:t>
            </a:r>
          </a:p>
          <a:p>
            <a:r>
              <a:rPr lang="en-US" sz="1200" i="1" dirty="0"/>
              <a:t>Depth Grid values must be in feet.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365032-6098-498B-AFD6-AA8A40323A28}"/>
              </a:ext>
            </a:extLst>
          </p:cNvPr>
          <p:cNvSpPr txBox="1"/>
          <p:nvPr/>
        </p:nvSpPr>
        <p:spPr>
          <a:xfrm>
            <a:off x="10804379" y="784123"/>
            <a:ext cx="10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Standard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4D3D427-5202-441E-AB41-62E0590B4E78}"/>
              </a:ext>
            </a:extLst>
          </p:cNvPr>
          <p:cNvSpPr txBox="1"/>
          <p:nvPr/>
        </p:nvSpPr>
        <p:spPr>
          <a:xfrm>
            <a:off x="11215756" y="2987578"/>
            <a:ext cx="10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AAL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BB52133-CAF3-4909-B0B2-06B8D54C1393}"/>
              </a:ext>
            </a:extLst>
          </p:cNvPr>
          <p:cNvSpPr txBox="1"/>
          <p:nvPr/>
        </p:nvSpPr>
        <p:spPr>
          <a:xfrm>
            <a:off x="10786948" y="5299325"/>
            <a:ext cx="1098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B0F0"/>
                </a:solidFill>
              </a:rPr>
              <a:t>AAL PELV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94AE36E-2464-4CC2-B2A9-B0ECA5D56732}"/>
              </a:ext>
            </a:extLst>
          </p:cNvPr>
          <p:cNvSpPr/>
          <p:nvPr/>
        </p:nvSpPr>
        <p:spPr>
          <a:xfrm>
            <a:off x="244732" y="1968425"/>
            <a:ext cx="5410081" cy="12363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E9285B1-98BF-4A06-A702-7042D7D8B0E9}"/>
              </a:ext>
            </a:extLst>
          </p:cNvPr>
          <p:cNvSpPr txBox="1"/>
          <p:nvPr/>
        </p:nvSpPr>
        <p:spPr>
          <a:xfrm>
            <a:off x="147427" y="1699886"/>
            <a:ext cx="1645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Select Depth Grid(s)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FC2BD329-C2D5-4136-8346-85755C575681}"/>
              </a:ext>
            </a:extLst>
          </p:cNvPr>
          <p:cNvSpPr/>
          <p:nvPr/>
        </p:nvSpPr>
        <p:spPr>
          <a:xfrm>
            <a:off x="251257" y="3468620"/>
            <a:ext cx="5437423" cy="3826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80882D0-969D-4A00-AD86-40D56304BDC9}"/>
              </a:ext>
            </a:extLst>
          </p:cNvPr>
          <p:cNvSpPr txBox="1"/>
          <p:nvPr/>
        </p:nvSpPr>
        <p:spPr>
          <a:xfrm>
            <a:off x="208825" y="4143921"/>
            <a:ext cx="1829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Review Field Mapping</a:t>
            </a:r>
          </a:p>
        </p:txBody>
      </p:sp>
      <p:sp>
        <p:nvSpPr>
          <p:cNvPr id="80" name="Arrow: Chevron 79">
            <a:extLst>
              <a:ext uri="{FF2B5EF4-FFF2-40B4-BE49-F238E27FC236}">
                <a16:creationId xmlns:a16="http://schemas.microsoft.com/office/drawing/2014/main" id="{EFB4A046-F278-4FC0-8CFE-55A2AD7B1CED}"/>
              </a:ext>
            </a:extLst>
          </p:cNvPr>
          <p:cNvSpPr/>
          <p:nvPr/>
        </p:nvSpPr>
        <p:spPr>
          <a:xfrm rot="5400000">
            <a:off x="9527084" y="3573059"/>
            <a:ext cx="62467" cy="77909"/>
          </a:xfrm>
          <a:prstGeom prst="chevron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60B6D34-7CDD-4870-A53D-435F7797AEB2}"/>
              </a:ext>
            </a:extLst>
          </p:cNvPr>
          <p:cNvSpPr txBox="1"/>
          <p:nvPr/>
        </p:nvSpPr>
        <p:spPr>
          <a:xfrm>
            <a:off x="6436413" y="5811358"/>
            <a:ext cx="322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Depth Grid values must be in feet.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AAE7732-D973-49EA-BE6A-372054F0AA4C}"/>
              </a:ext>
            </a:extLst>
          </p:cNvPr>
          <p:cNvSpPr txBox="1"/>
          <p:nvPr/>
        </p:nvSpPr>
        <p:spPr>
          <a:xfrm>
            <a:off x="6418002" y="3816102"/>
            <a:ext cx="32257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Depth Grid values must be in feet.</a:t>
            </a:r>
          </a:p>
        </p:txBody>
      </p:sp>
    </p:spTree>
    <p:extLst>
      <p:ext uri="{BB962C8B-B14F-4D97-AF65-F5344CB8AC3E}">
        <p14:creationId xmlns:p14="http://schemas.microsoft.com/office/powerpoint/2010/main" val="3180187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</TotalTime>
  <Words>1072</Words>
  <Application>Microsoft Office PowerPoint</Application>
  <PresentationFormat>Widescreen</PresentationFormat>
  <Paragraphs>221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Colin Lindeman</dc:creator>
  <cp:lastModifiedBy>Colin Lindeman</cp:lastModifiedBy>
  <cp:revision>53</cp:revision>
  <dcterms:created xsi:type="dcterms:W3CDTF">2021-09-14T19:14:18Z</dcterms:created>
  <dcterms:modified xsi:type="dcterms:W3CDTF">2021-09-15T08:31:09Z</dcterms:modified>
</cp:coreProperties>
</file>